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64" r:id="rId2"/>
    <p:sldId id="747" r:id="rId3"/>
    <p:sldId id="720" r:id="rId4"/>
    <p:sldId id="721" r:id="rId5"/>
    <p:sldId id="722" r:id="rId6"/>
    <p:sldId id="723" r:id="rId7"/>
    <p:sldId id="724" r:id="rId8"/>
    <p:sldId id="725" r:id="rId9"/>
    <p:sldId id="727" r:id="rId10"/>
    <p:sldId id="728" r:id="rId11"/>
    <p:sldId id="746" r:id="rId12"/>
    <p:sldId id="729" r:id="rId13"/>
    <p:sldId id="730" r:id="rId14"/>
    <p:sldId id="719" r:id="rId15"/>
    <p:sldId id="718" r:id="rId16"/>
    <p:sldId id="726" r:id="rId17"/>
    <p:sldId id="731" r:id="rId18"/>
    <p:sldId id="739" r:id="rId19"/>
    <p:sldId id="743" r:id="rId20"/>
    <p:sldId id="733" r:id="rId21"/>
    <p:sldId id="732" r:id="rId22"/>
    <p:sldId id="734" r:id="rId23"/>
    <p:sldId id="716" r:id="rId24"/>
    <p:sldId id="745" r:id="rId25"/>
    <p:sldId id="744" r:id="rId26"/>
    <p:sldId id="355" r:id="rId27"/>
    <p:sldId id="267"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h, Tim [ISBA]" initials="ST[" lastIdx="2" clrIdx="0">
    <p:extLst>
      <p:ext uri="{19B8F6BF-5375-455C-9EA6-DF929625EA0E}">
        <p15:presenceInfo xmlns:p15="http://schemas.microsoft.com/office/powerpoint/2012/main" userId="S::timsmith@iastate.edu::f31654f8-e825-44b9-9f42-ae59432b1e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ECEAD1"/>
    <a:srgbClr val="CFC493"/>
    <a:srgbClr val="466069"/>
    <a:srgbClr val="7E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796BE-3178-4E2E-BD30-1794C861E795}" v="1" dt="2023-10-03T17:01:40.1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6"/>
    <p:restoredTop sz="94388" autoAdjust="0"/>
  </p:normalViewPr>
  <p:slideViewPr>
    <p:cSldViewPr snapToGrid="0" snapToObjects="1">
      <p:cViewPr varScale="1">
        <p:scale>
          <a:sx n="138" d="100"/>
          <a:sy n="138" d="100"/>
        </p:scale>
        <p:origin x="1296" y="114"/>
      </p:cViewPr>
      <p:guideLst>
        <p:guide orient="horz" pos="1620"/>
        <p:guide pos="2880"/>
      </p:guideLst>
    </p:cSldViewPr>
  </p:slideViewPr>
  <p:notesTextViewPr>
    <p:cViewPr>
      <p:scale>
        <a:sx n="1" d="1"/>
        <a:sy n="1" d="1"/>
      </p:scale>
      <p:origin x="0" y="0"/>
    </p:cViewPr>
  </p:notesTextViewPr>
  <p:notesViewPr>
    <p:cSldViewPr snapToGrid="0" snapToObjects="1">
      <p:cViewPr varScale="1">
        <p:scale>
          <a:sx n="194" d="100"/>
          <a:sy n="194" d="100"/>
        </p:scale>
        <p:origin x="1518"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i Chand Yenikapalli" userId="020a8048-0805-42e5-aa29-26f31b6d98b6" providerId="ADAL" clId="{0E8796BE-3178-4E2E-BD30-1794C861E795}"/>
    <pc:docChg chg="custSel modSld">
      <pc:chgData name="Gopi Chand Yenikapalli" userId="020a8048-0805-42e5-aa29-26f31b6d98b6" providerId="ADAL" clId="{0E8796BE-3178-4E2E-BD30-1794C861E795}" dt="2023-10-03T17:01:40.152" v="1" actId="1076"/>
      <pc:docMkLst>
        <pc:docMk/>
      </pc:docMkLst>
      <pc:sldChg chg="modSp">
        <pc:chgData name="Gopi Chand Yenikapalli" userId="020a8048-0805-42e5-aa29-26f31b6d98b6" providerId="ADAL" clId="{0E8796BE-3178-4E2E-BD30-1794C861E795}" dt="2023-10-03T17:01:40.152" v="1" actId="1076"/>
        <pc:sldMkLst>
          <pc:docMk/>
          <pc:sldMk cId="3594196038" sldId="722"/>
        </pc:sldMkLst>
        <pc:picChg chg="mod">
          <ac:chgData name="Gopi Chand Yenikapalli" userId="020a8048-0805-42e5-aa29-26f31b6d98b6" providerId="ADAL" clId="{0E8796BE-3178-4E2E-BD30-1794C861E795}" dt="2023-10-03T17:01:40.152" v="1" actId="1076"/>
          <ac:picMkLst>
            <pc:docMk/>
            <pc:sldMk cId="3594196038" sldId="722"/>
            <ac:picMk id="2050" creationId="{4FEBB6ED-3424-7DD4-53FD-DA69B552F0F0}"/>
          </ac:picMkLst>
        </pc:picChg>
      </pc:sldChg>
      <pc:sldChg chg="modSp mod">
        <pc:chgData name="Gopi Chand Yenikapalli" userId="020a8048-0805-42e5-aa29-26f31b6d98b6" providerId="ADAL" clId="{0E8796BE-3178-4E2E-BD30-1794C861E795}" dt="2023-10-03T17:00:21.081" v="0" actId="313"/>
        <pc:sldMkLst>
          <pc:docMk/>
          <pc:sldMk cId="3203396023" sldId="725"/>
        </pc:sldMkLst>
        <pc:spChg chg="mod">
          <ac:chgData name="Gopi Chand Yenikapalli" userId="020a8048-0805-42e5-aa29-26f31b6d98b6" providerId="ADAL" clId="{0E8796BE-3178-4E2E-BD30-1794C861E795}" dt="2023-10-03T17:00:21.081" v="0" actId="313"/>
          <ac:spMkLst>
            <pc:docMk/>
            <pc:sldMk cId="3203396023" sldId="725"/>
            <ac:spMk id="4" creationId="{8177BAF9-0EF7-488B-780B-A9486CC82F2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5376C-9A93-4286-A919-CFCA4B03E74D}"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50BC1-4EC3-450B-9FF3-D8E80A334FB3}" type="slidenum">
              <a:rPr lang="en-US" smtClean="0"/>
              <a:t>‹#›</a:t>
            </a:fld>
            <a:endParaRPr lang="en-US"/>
          </a:p>
        </p:txBody>
      </p:sp>
    </p:spTree>
    <p:extLst>
      <p:ext uri="{BB962C8B-B14F-4D97-AF65-F5344CB8AC3E}">
        <p14:creationId xmlns:p14="http://schemas.microsoft.com/office/powerpoint/2010/main" val="1010698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1</a:t>
            </a:fld>
            <a:endParaRPr lang="en-US"/>
          </a:p>
        </p:txBody>
      </p:sp>
    </p:spTree>
    <p:extLst>
      <p:ext uri="{BB962C8B-B14F-4D97-AF65-F5344CB8AC3E}">
        <p14:creationId xmlns:p14="http://schemas.microsoft.com/office/powerpoint/2010/main" val="49791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5</a:t>
            </a:fld>
            <a:endParaRPr lang="en-US"/>
          </a:p>
        </p:txBody>
      </p:sp>
    </p:spTree>
    <p:extLst>
      <p:ext uri="{BB962C8B-B14F-4D97-AF65-F5344CB8AC3E}">
        <p14:creationId xmlns:p14="http://schemas.microsoft.com/office/powerpoint/2010/main" val="1752808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12</a:t>
            </a:fld>
            <a:endParaRPr lang="en-US"/>
          </a:p>
        </p:txBody>
      </p:sp>
    </p:spTree>
    <p:extLst>
      <p:ext uri="{BB962C8B-B14F-4D97-AF65-F5344CB8AC3E}">
        <p14:creationId xmlns:p14="http://schemas.microsoft.com/office/powerpoint/2010/main" val="3065329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50BC1-4EC3-450B-9FF3-D8E80A334FB3}" type="slidenum">
              <a:rPr lang="en-US" smtClean="0"/>
              <a:t>19</a:t>
            </a:fld>
            <a:endParaRPr lang="en-US"/>
          </a:p>
        </p:txBody>
      </p:sp>
    </p:spTree>
    <p:extLst>
      <p:ext uri="{BB962C8B-B14F-4D97-AF65-F5344CB8AC3E}">
        <p14:creationId xmlns:p14="http://schemas.microsoft.com/office/powerpoint/2010/main" val="396830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6D18E-8B09-B24B-9169-4FC527B8D84F}" type="slidenum">
              <a:rPr lang="en-US" smtClean="0"/>
              <a:pPr/>
              <a:t>26</a:t>
            </a:fld>
            <a:endParaRPr lang="en-US"/>
          </a:p>
        </p:txBody>
      </p:sp>
    </p:spTree>
    <p:extLst>
      <p:ext uri="{BB962C8B-B14F-4D97-AF65-F5344CB8AC3E}">
        <p14:creationId xmlns:p14="http://schemas.microsoft.com/office/powerpoint/2010/main" val="292540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A50BC1-4EC3-450B-9FF3-D8E80A334FB3}" type="slidenum">
              <a:rPr lang="en-US" smtClean="0"/>
              <a:t>27</a:t>
            </a:fld>
            <a:endParaRPr lang="en-US"/>
          </a:p>
        </p:txBody>
      </p:sp>
    </p:spTree>
    <p:extLst>
      <p:ext uri="{BB962C8B-B14F-4D97-AF65-F5344CB8AC3E}">
        <p14:creationId xmlns:p14="http://schemas.microsoft.com/office/powerpoint/2010/main" val="1925384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dirty="0"/>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384857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5"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2278438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2918853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7"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487271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7"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873915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7"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1546307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800100"/>
            <a:ext cx="37338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7"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905043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0"/>
            <a:ext cx="2133600" cy="273844"/>
          </a:xfrm>
          <a:prstGeom prst="rect">
            <a:avLst/>
          </a:prstGeom>
        </p:spPr>
        <p:txBody>
          <a:bodyPr vert="horz" lIns="91440" tIns="45720" rIns="91440" bIns="45720" rtlCol="0" anchor="ctr"/>
          <a:lstStyle>
            <a:lvl1pPr algn="r">
              <a:defRPr sz="1200">
                <a:solidFill>
                  <a:srgbClr val="ACA39A"/>
                </a:solidFill>
              </a:defRPr>
            </a:lvl1pPr>
          </a:lstStyle>
          <a:p>
            <a:fld id="{179A9A4E-4C82-4D44-9372-C31BB3818094}" type="slidenum">
              <a:rPr lang="en-US" smtClean="0"/>
              <a:pPr/>
              <a:t>‹#›</a:t>
            </a:fld>
            <a:endParaRPr lang="en-US" dirty="0"/>
          </a:p>
        </p:txBody>
      </p:sp>
      <p:sp>
        <p:nvSpPr>
          <p:cNvPr id="8" name="Text Placeholder 7"/>
          <p:cNvSpPr>
            <a:spLocks noGrp="1"/>
          </p:cNvSpPr>
          <p:nvPr>
            <p:ph type="body" sz="quarter" idx="10" hasCustomPrompt="1"/>
          </p:nvPr>
        </p:nvSpPr>
        <p:spPr>
          <a:xfrm>
            <a:off x="6324600" y="4743450"/>
            <a:ext cx="2438400" cy="285750"/>
          </a:xfrm>
        </p:spPr>
        <p:txBody>
          <a:bodyPr/>
          <a:lstStyle>
            <a:lvl1pPr marL="0" indent="0" algn="r">
              <a:buNone/>
              <a:defRPr sz="1600" b="1" i="0" baseline="0">
                <a:solidFill>
                  <a:schemeClr val="bg1"/>
                </a:solidFill>
                <a:latin typeface="Univers 65" charset="0"/>
                <a:ea typeface="Univers 65" charset="0"/>
                <a:cs typeface="Univers 65" charset="0"/>
              </a:defRPr>
            </a:lvl1pPr>
          </a:lstStyle>
          <a:p>
            <a:pPr lvl="0"/>
            <a:r>
              <a:rPr lang="en-US"/>
              <a:t>Unit Name Goes Here</a:t>
            </a:r>
            <a:endParaRPr lang="en-US" dirty="0"/>
          </a:p>
        </p:txBody>
      </p:sp>
    </p:spTree>
    <p:extLst>
      <p:ext uri="{BB962C8B-B14F-4D97-AF65-F5344CB8AC3E}">
        <p14:creationId xmlns:p14="http://schemas.microsoft.com/office/powerpoint/2010/main" val="3394951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63639" y="1245947"/>
            <a:ext cx="8223161" cy="3086100"/>
          </a:xfrm>
        </p:spPr>
        <p:txBody>
          <a:bodyPr/>
          <a:lstStyle>
            <a:lvl1pPr>
              <a:buClr>
                <a:srgbClr val="C8102E"/>
              </a:buClr>
              <a:defRPr/>
            </a:lvl1pPr>
            <a:lvl2pPr>
              <a:buClr>
                <a:srgbClr val="C8102E"/>
              </a:buClr>
              <a:defRPr/>
            </a:lvl2pPr>
            <a:lvl3pPr>
              <a:buClr>
                <a:srgbClr val="C8102E"/>
              </a:buClr>
              <a:defRPr/>
            </a:lvl3pPr>
            <a:lvl4pPr>
              <a:buClr>
                <a:srgbClr val="C8102E"/>
              </a:buClr>
              <a:defRPr/>
            </a:lvl4pPr>
            <a:lvl5pPr>
              <a:buClr>
                <a:srgbClr val="C8102E"/>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286251"/>
            <a:ext cx="2133600" cy="273844"/>
          </a:xfrm>
          <a:prstGeom prst="rect">
            <a:avLst/>
          </a:prstGeom>
        </p:spPr>
        <p:txBody>
          <a:bodyPr vert="horz" lIns="91440" tIns="45720" rIns="91440" bIns="45720" rtlCol="0" anchor="ctr"/>
          <a:lstStyle>
            <a:lvl1pPr algn="r">
              <a:defRPr sz="900">
                <a:solidFill>
                  <a:srgbClr val="ACA39A"/>
                </a:solidFill>
              </a:defRPr>
            </a:lvl1pPr>
          </a:lstStyle>
          <a:p>
            <a:fld id="{179A9A4E-4C82-4D44-9372-C31BB3818094}" type="slidenum">
              <a:rPr lang="en-US" smtClean="0"/>
              <a:pPr/>
              <a:t>‹#›</a:t>
            </a:fld>
            <a:endParaRPr lang="en-US" dirty="0"/>
          </a:p>
        </p:txBody>
      </p:sp>
      <p:sp>
        <p:nvSpPr>
          <p:cNvPr id="7" name="Rectangle 6"/>
          <p:cNvSpPr/>
          <p:nvPr userDrawn="1"/>
        </p:nvSpPr>
        <p:spPr>
          <a:xfrm>
            <a:off x="5715001" y="4667066"/>
            <a:ext cx="2396810" cy="369332"/>
          </a:xfrm>
          <a:prstGeom prst="rect">
            <a:avLst/>
          </a:prstGeom>
        </p:spPr>
        <p:txBody>
          <a:bodyPr wrap="none">
            <a:spAutoFit/>
          </a:bodyPr>
          <a:lstStyle/>
          <a:p>
            <a:pPr lvl="0"/>
            <a:r>
              <a:rPr lang="en-US" sz="1800" dirty="0">
                <a:solidFill>
                  <a:schemeClr val="bg1"/>
                </a:solidFill>
              </a:rPr>
              <a:t>Ivy College of Business</a:t>
            </a:r>
          </a:p>
        </p:txBody>
      </p:sp>
    </p:spTree>
    <p:extLst>
      <p:ext uri="{BB962C8B-B14F-4D97-AF65-F5344CB8AC3E}">
        <p14:creationId xmlns:p14="http://schemas.microsoft.com/office/powerpoint/2010/main" val="96650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10/3/2023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 id="2147483680" r:id="rId19"/>
    <p:sldLayoutId id="2147483682" r:id="rId20"/>
    <p:sldLayoutId id="2147483683" r:id="rId21"/>
    <p:sldLayoutId id="2147483685" r:id="rId22"/>
    <p:sldLayoutId id="2147483686" r:id="rId23"/>
    <p:sldLayoutId id="2147483687" r:id="rId24"/>
    <p:sldLayoutId id="2147483688" r:id="rId25"/>
    <p:sldLayoutId id="2147483689" r:id="rId26"/>
    <p:sldLayoutId id="2147483690" r:id="rId27"/>
    <p:sldLayoutId id="2147483691" r:id="rId28"/>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rends.google.com/trends/explore?date=all&amp;q=cassandra,MongoDB&amp;hl=en-GB"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prof-tcsmith/dm-f23"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p:txBody>
          <a:bodyPr/>
          <a:lstStyle/>
          <a:p>
            <a:r>
              <a:rPr lang="en-US" dirty="0"/>
              <a:t>ISM 6562</a:t>
            </a:r>
          </a:p>
        </p:txBody>
      </p:sp>
      <p:sp>
        <p:nvSpPr>
          <p:cNvPr id="3" name="Text Placeholder 2">
            <a:extLst>
              <a:ext uri="{FF2B5EF4-FFF2-40B4-BE49-F238E27FC236}">
                <a16:creationId xmlns:a16="http://schemas.microsoft.com/office/drawing/2014/main" id="{E56915A3-AD07-F048-8B5A-7D44B354DF7A}"/>
              </a:ext>
            </a:extLst>
          </p:cNvPr>
          <p:cNvSpPr>
            <a:spLocks noGrp="1"/>
          </p:cNvSpPr>
          <p:nvPr>
            <p:ph type="body" idx="1"/>
          </p:nvPr>
        </p:nvSpPr>
        <p:spPr/>
        <p:txBody>
          <a:bodyPr>
            <a:normAutofit/>
          </a:bodyPr>
          <a:lstStyle/>
          <a:p>
            <a:r>
              <a:rPr lang="en-US" dirty="0"/>
              <a:t>Big Data</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p:txBody>
          <a:bodyPr/>
          <a:lstStyle/>
          <a:p>
            <a:r>
              <a:rPr lang="en-US" dirty="0"/>
              <a:t>Dr. Tim Smith</a:t>
            </a:r>
          </a:p>
        </p:txBody>
      </p:sp>
    </p:spTree>
    <p:extLst>
      <p:ext uri="{BB962C8B-B14F-4D97-AF65-F5344CB8AC3E}">
        <p14:creationId xmlns:p14="http://schemas.microsoft.com/office/powerpoint/2010/main" val="107824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0DB7959-BF6D-8235-F49D-02325FE823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636"/>
          <a:stretch/>
        </p:blipFill>
        <p:spPr bwMode="auto">
          <a:xfrm>
            <a:off x="-287161" y="-259644"/>
            <a:ext cx="6489700" cy="44421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5D91AF-60BF-D70B-16ED-B556FE51EEEC}"/>
              </a:ext>
            </a:extLst>
          </p:cNvPr>
          <p:cNvSpPr/>
          <p:nvPr/>
        </p:nvSpPr>
        <p:spPr>
          <a:xfrm>
            <a:off x="-29697" y="140406"/>
            <a:ext cx="581891" cy="4935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BF1886-C109-9F19-2DAF-80B8CA07E715}"/>
              </a:ext>
            </a:extLst>
          </p:cNvPr>
          <p:cNvSpPr txBox="1"/>
          <p:nvPr/>
        </p:nvSpPr>
        <p:spPr>
          <a:xfrm>
            <a:off x="74244" y="140406"/>
            <a:ext cx="542136" cy="646331"/>
          </a:xfrm>
          <a:prstGeom prst="rect">
            <a:avLst/>
          </a:prstGeom>
          <a:noFill/>
        </p:spPr>
        <p:txBody>
          <a:bodyPr wrap="none" rtlCol="0">
            <a:spAutoFit/>
          </a:bodyPr>
          <a:lstStyle/>
          <a:p>
            <a:r>
              <a:rPr lang="en-US" sz="3600" b="1" dirty="0">
                <a:latin typeface="Noto Sans Zawgyi ExtBd" panose="020B0502040504020204" pitchFamily="34" charset="0"/>
                <a:cs typeface="Noto Sans Zawgyi ExtBd" panose="020B0502040504020204" pitchFamily="34" charset="0"/>
              </a:rPr>
              <a:t>7.</a:t>
            </a:r>
          </a:p>
        </p:txBody>
      </p:sp>
      <p:sp>
        <p:nvSpPr>
          <p:cNvPr id="6" name="TextBox 5">
            <a:extLst>
              <a:ext uri="{FF2B5EF4-FFF2-40B4-BE49-F238E27FC236}">
                <a16:creationId xmlns:a16="http://schemas.microsoft.com/office/drawing/2014/main" id="{8CAC35D4-4205-DA36-D8F3-3BC4A0BABF80}"/>
              </a:ext>
            </a:extLst>
          </p:cNvPr>
          <p:cNvSpPr txBox="1"/>
          <p:nvPr/>
        </p:nvSpPr>
        <p:spPr>
          <a:xfrm>
            <a:off x="6242755" y="321733"/>
            <a:ext cx="2827001" cy="2793072"/>
          </a:xfrm>
          <a:prstGeom prst="rect">
            <a:avLst/>
          </a:prstGeom>
          <a:noFill/>
        </p:spPr>
        <p:txBody>
          <a:bodyPr wrap="square" rtlCol="0">
            <a:spAutoFit/>
          </a:bodyPr>
          <a:lstStyle/>
          <a:p>
            <a:pPr marL="285750" indent="-285750">
              <a:buFont typeface="Arial" panose="020B0604020202020204" pitchFamily="34" charset="0"/>
              <a:buChar char="•"/>
            </a:pPr>
            <a:r>
              <a:rPr lang="en-US" dirty="0"/>
              <a:t>Combinations of the other 6 in one system</a:t>
            </a:r>
          </a:p>
          <a:p>
            <a:pPr marL="285750" indent="-285750">
              <a:buFont typeface="Arial" panose="020B0604020202020204" pitchFamily="34" charset="0"/>
              <a:buChar char="•"/>
            </a:pPr>
            <a:r>
              <a:rPr lang="en-US" dirty="0"/>
              <a:t>Very new</a:t>
            </a:r>
          </a:p>
          <a:p>
            <a:pPr marL="285750" indent="-285750">
              <a:buFont typeface="Arial" panose="020B0604020202020204" pitchFamily="34" charset="0"/>
              <a:buChar char="•"/>
            </a:pPr>
            <a:r>
              <a:rPr lang="en-US" dirty="0"/>
              <a:t>Simple from an application development stand-point. </a:t>
            </a:r>
          </a:p>
          <a:p>
            <a:pPr marL="628650" lvl="1" indent="-285750">
              <a:buFont typeface="Arial" panose="020B0604020202020204" pitchFamily="34" charset="0"/>
              <a:buChar char="•"/>
            </a:pPr>
            <a:r>
              <a:rPr lang="en-US" dirty="0"/>
              <a:t>Hides much of the details (i.e. </a:t>
            </a:r>
            <a:r>
              <a:rPr lang="en-US" dirty="0" err="1"/>
              <a:t>sharding</a:t>
            </a:r>
            <a:r>
              <a:rPr lang="en-US" dirty="0"/>
              <a:t>, partitioning, etc.)</a:t>
            </a:r>
          </a:p>
          <a:p>
            <a:pPr marL="285750" indent="-285750">
              <a:buFont typeface="Arial" panose="020B0604020202020204" pitchFamily="34" charset="0"/>
              <a:buChar char="•"/>
            </a:pPr>
            <a:r>
              <a:rPr lang="en-US" dirty="0"/>
              <a:t>ACID Compliant</a:t>
            </a:r>
          </a:p>
          <a:p>
            <a:pPr marL="285750" indent="-285750">
              <a:buFont typeface="Arial" panose="020B0604020202020204" pitchFamily="34" charset="0"/>
              <a:buChar char="•"/>
            </a:pPr>
            <a:r>
              <a:rPr lang="en-US" dirty="0"/>
              <a:t>Fast</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794E59F3-9841-73BF-DBC0-3171F45F88EF}"/>
              </a:ext>
            </a:extLst>
          </p:cNvPr>
          <p:cNvPicPr>
            <a:picLocks noChangeAspect="1"/>
          </p:cNvPicPr>
          <p:nvPr/>
        </p:nvPicPr>
        <p:blipFill>
          <a:blip r:embed="rId3"/>
          <a:stretch>
            <a:fillRect/>
          </a:stretch>
        </p:blipFill>
        <p:spPr>
          <a:xfrm>
            <a:off x="5773991" y="2514212"/>
            <a:ext cx="1633092" cy="1937456"/>
          </a:xfrm>
          <a:prstGeom prst="rect">
            <a:avLst/>
          </a:prstGeom>
        </p:spPr>
      </p:pic>
    </p:spTree>
    <p:extLst>
      <p:ext uri="{BB962C8B-B14F-4D97-AF65-F5344CB8AC3E}">
        <p14:creationId xmlns:p14="http://schemas.microsoft.com/office/powerpoint/2010/main" val="81394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9C6484-8CE5-3CFE-31A9-F75F9D163171}"/>
              </a:ext>
            </a:extLst>
          </p:cNvPr>
          <p:cNvSpPr txBox="1"/>
          <p:nvPr/>
        </p:nvSpPr>
        <p:spPr>
          <a:xfrm>
            <a:off x="351748" y="94913"/>
            <a:ext cx="1714508" cy="584775"/>
          </a:xfrm>
          <a:prstGeom prst="rect">
            <a:avLst/>
          </a:prstGeom>
          <a:noFill/>
        </p:spPr>
        <p:txBody>
          <a:bodyPr wrap="none" rtlCol="0">
            <a:spAutoFit/>
          </a:bodyPr>
          <a:lstStyle/>
          <a:p>
            <a:r>
              <a:rPr lang="en-US" sz="3200" b="1" dirty="0">
                <a:latin typeface="Noto Sans Zawgyi ExtBd" panose="020B0502040504020204" pitchFamily="34" charset="0"/>
                <a:cs typeface="Noto Sans Zawgyi ExtBd" panose="020B0502040504020204" pitchFamily="34" charset="0"/>
              </a:rPr>
              <a:t>8. Vector</a:t>
            </a:r>
          </a:p>
        </p:txBody>
      </p:sp>
      <p:pic>
        <p:nvPicPr>
          <p:cNvPr id="1026" name="Picture 2">
            <a:extLst>
              <a:ext uri="{FF2B5EF4-FFF2-40B4-BE49-F238E27FC236}">
                <a16:creationId xmlns:a16="http://schemas.microsoft.com/office/drawing/2014/main" id="{75D9C7BB-D724-08D0-9264-BF2BD9575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29" y="1978214"/>
            <a:ext cx="3480321" cy="14483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econe Secures $100M Series B Investment Amid Growing ...">
            <a:extLst>
              <a:ext uri="{FF2B5EF4-FFF2-40B4-BE49-F238E27FC236}">
                <a16:creationId xmlns:a16="http://schemas.microsoft.com/office/drawing/2014/main" id="{A382265B-3951-6181-BDB0-BDEE2E41E6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52" y="599080"/>
            <a:ext cx="930607" cy="638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alable and Blazing Fast Similarity Search with Milvus ...">
            <a:extLst>
              <a:ext uri="{FF2B5EF4-FFF2-40B4-BE49-F238E27FC236}">
                <a16:creationId xmlns:a16="http://schemas.microsoft.com/office/drawing/2014/main" id="{5C8BA50B-5FA6-EE7E-11DA-346334837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18" y="1082315"/>
            <a:ext cx="863074" cy="4932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rdPress Weaviate Search Plugin - WPSOLR">
            <a:extLst>
              <a:ext uri="{FF2B5EF4-FFF2-40B4-BE49-F238E27FC236}">
                <a16:creationId xmlns:a16="http://schemas.microsoft.com/office/drawing/2014/main" id="{4DECE05F-0EEE-8B2F-474B-DE0BEE8C2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129" y="1075074"/>
            <a:ext cx="530068" cy="5297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spa Documentation">
            <a:extLst>
              <a:ext uri="{FF2B5EF4-FFF2-40B4-BE49-F238E27FC236}">
                <a16:creationId xmlns:a16="http://schemas.microsoft.com/office/drawing/2014/main" id="{2A884D9F-172C-6F5C-8F87-0C2B2F37A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563" y="1640631"/>
            <a:ext cx="669783" cy="2362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 chroma-core/chroma: the AI-native open-source ...">
            <a:extLst>
              <a:ext uri="{FF2B5EF4-FFF2-40B4-BE49-F238E27FC236}">
                <a16:creationId xmlns:a16="http://schemas.microsoft.com/office/drawing/2014/main" id="{7772D00A-9465-2A38-97F2-8E51F04043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278" t="37806" r="34182"/>
          <a:stretch/>
        </p:blipFill>
        <p:spPr bwMode="auto">
          <a:xfrm>
            <a:off x="1860005" y="1604815"/>
            <a:ext cx="735439" cy="2362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15346E2-0CBB-CACD-662F-781DA2640E8F}"/>
              </a:ext>
            </a:extLst>
          </p:cNvPr>
          <p:cNvPicPr>
            <a:picLocks noChangeAspect="1"/>
          </p:cNvPicPr>
          <p:nvPr/>
        </p:nvPicPr>
        <p:blipFill>
          <a:blip r:embed="rId8"/>
          <a:stretch>
            <a:fillRect/>
          </a:stretch>
        </p:blipFill>
        <p:spPr>
          <a:xfrm>
            <a:off x="1894077" y="782486"/>
            <a:ext cx="762172" cy="256306"/>
          </a:xfrm>
          <a:prstGeom prst="rect">
            <a:avLst/>
          </a:prstGeom>
        </p:spPr>
      </p:pic>
      <p:sp>
        <p:nvSpPr>
          <p:cNvPr id="9" name="TextBox 8">
            <a:extLst>
              <a:ext uri="{FF2B5EF4-FFF2-40B4-BE49-F238E27FC236}">
                <a16:creationId xmlns:a16="http://schemas.microsoft.com/office/drawing/2014/main" id="{EF4266E4-DCD0-135F-AF0A-2D43965ED5DE}"/>
              </a:ext>
            </a:extLst>
          </p:cNvPr>
          <p:cNvSpPr txBox="1"/>
          <p:nvPr/>
        </p:nvSpPr>
        <p:spPr>
          <a:xfrm>
            <a:off x="4067033" y="362791"/>
            <a:ext cx="3329886" cy="1131079"/>
          </a:xfrm>
          <a:prstGeom prst="rect">
            <a:avLst/>
          </a:prstGeom>
          <a:noFill/>
        </p:spPr>
        <p:txBody>
          <a:bodyPr wrap="none" rtlCol="0">
            <a:spAutoFit/>
          </a:bodyPr>
          <a:lstStyle/>
          <a:p>
            <a:r>
              <a:rPr lang="en-US" dirty="0"/>
              <a:t>Finds and retrieves similar objects</a:t>
            </a:r>
          </a:p>
          <a:p>
            <a:r>
              <a:rPr lang="en-US" dirty="0"/>
              <a:t>Very new</a:t>
            </a:r>
          </a:p>
          <a:p>
            <a:r>
              <a:rPr lang="en-US" dirty="0"/>
              <a:t>Used extensively in modern AI LLM Apps</a:t>
            </a:r>
          </a:p>
          <a:p>
            <a:endParaRPr lang="en-US" dirty="0"/>
          </a:p>
          <a:p>
            <a:endParaRPr lang="en-US" dirty="0"/>
          </a:p>
        </p:txBody>
      </p:sp>
      <p:pic>
        <p:nvPicPr>
          <p:cNvPr id="1044" name="Picture 20" descr="Vector search">
            <a:extLst>
              <a:ext uri="{FF2B5EF4-FFF2-40B4-BE49-F238E27FC236}">
                <a16:creationId xmlns:a16="http://schemas.microsoft.com/office/drawing/2014/main" id="{C03699F8-E8B7-7512-B0A0-F086435D9B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3683" y="2167104"/>
            <a:ext cx="2405439" cy="245778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imilarity measures">
            <a:extLst>
              <a:ext uri="{FF2B5EF4-FFF2-40B4-BE49-F238E27FC236}">
                <a16:creationId xmlns:a16="http://schemas.microsoft.com/office/drawing/2014/main" id="{CCED83C2-F102-D631-0C01-E2A4D99ABB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9797" y="2690823"/>
            <a:ext cx="1934061" cy="19340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BE1A5E3-797D-7211-C5A6-E6F792BD9174}"/>
              </a:ext>
            </a:extLst>
          </p:cNvPr>
          <p:cNvPicPr>
            <a:picLocks noChangeAspect="1"/>
          </p:cNvPicPr>
          <p:nvPr/>
        </p:nvPicPr>
        <p:blipFill>
          <a:blip r:embed="rId11"/>
          <a:stretch>
            <a:fillRect/>
          </a:stretch>
        </p:blipFill>
        <p:spPr>
          <a:xfrm>
            <a:off x="477173" y="3491032"/>
            <a:ext cx="3299346" cy="1149715"/>
          </a:xfrm>
          <a:prstGeom prst="rect">
            <a:avLst/>
          </a:prstGeom>
        </p:spPr>
      </p:pic>
    </p:spTree>
    <p:extLst>
      <p:ext uri="{BB962C8B-B14F-4D97-AF65-F5344CB8AC3E}">
        <p14:creationId xmlns:p14="http://schemas.microsoft.com/office/powerpoint/2010/main" val="1729216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2943755" y="1614310"/>
            <a:ext cx="2841801" cy="1101511"/>
          </a:xfrm>
        </p:spPr>
        <p:txBody>
          <a:bodyPr>
            <a:normAutofit fontScale="90000"/>
          </a:bodyPr>
          <a:lstStyle/>
          <a:p>
            <a:r>
              <a:rPr lang="en-US" dirty="0"/>
              <a:t>MongoDB</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p:txBody>
          <a:bodyPr/>
          <a:lstStyle/>
          <a:p>
            <a:r>
              <a:rPr lang="en-US" dirty="0"/>
              <a:t>Dr. Tim Smith</a:t>
            </a:r>
          </a:p>
        </p:txBody>
      </p:sp>
    </p:spTree>
    <p:extLst>
      <p:ext uri="{BB962C8B-B14F-4D97-AF65-F5344CB8AC3E}">
        <p14:creationId xmlns:p14="http://schemas.microsoft.com/office/powerpoint/2010/main" val="3976582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2D5140-8A8F-8ECD-BDB5-367EACF9DB83}"/>
              </a:ext>
            </a:extLst>
          </p:cNvPr>
          <p:cNvSpPr>
            <a:spLocks noGrp="1"/>
          </p:cNvSpPr>
          <p:nvPr>
            <p:ph idx="1"/>
          </p:nvPr>
        </p:nvSpPr>
        <p:spPr>
          <a:xfrm>
            <a:off x="543983" y="1002718"/>
            <a:ext cx="7886700" cy="3263504"/>
          </a:xfrm>
        </p:spPr>
        <p:txBody>
          <a:bodyPr>
            <a:normAutofit/>
          </a:bodyPr>
          <a:lstStyle/>
          <a:p>
            <a:r>
              <a:rPr lang="en-US" sz="1400" dirty="0"/>
              <a:t>MongoDB is an open source, document-oriented database designed with both scalability and developer agility in mind. </a:t>
            </a:r>
          </a:p>
          <a:p>
            <a:r>
              <a:rPr lang="en-US" sz="1400" dirty="0"/>
              <a:t>Instead of storing your data in tables and rows as you would with a relational database, in MongoDB you store JSON-like documents with dynamic schemas(schema-free, schema less).</a:t>
            </a:r>
          </a:p>
          <a:p>
            <a:endParaRPr lang="en-US" sz="1200" dirty="0"/>
          </a:p>
          <a:p>
            <a:endParaRPr lang="en-US" sz="1200" dirty="0"/>
          </a:p>
        </p:txBody>
      </p:sp>
      <p:sp>
        <p:nvSpPr>
          <p:cNvPr id="4" name="Rectangle 16">
            <a:extLst>
              <a:ext uri="{FF2B5EF4-FFF2-40B4-BE49-F238E27FC236}">
                <a16:creationId xmlns:a16="http://schemas.microsoft.com/office/drawing/2014/main" id="{9AE7C9A3-32FD-9FD6-CF10-4295CBB608DE}"/>
              </a:ext>
            </a:extLst>
          </p:cNvPr>
          <p:cNvSpPr/>
          <p:nvPr/>
        </p:nvSpPr>
        <p:spPr>
          <a:xfrm rot="2700000">
            <a:off x="3895195" y="3640429"/>
            <a:ext cx="298064" cy="53437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050" dirty="0"/>
          </a:p>
        </p:txBody>
      </p:sp>
      <p:sp>
        <p:nvSpPr>
          <p:cNvPr id="5" name="Teardrop 1">
            <a:extLst>
              <a:ext uri="{FF2B5EF4-FFF2-40B4-BE49-F238E27FC236}">
                <a16:creationId xmlns:a16="http://schemas.microsoft.com/office/drawing/2014/main" id="{597A6A2E-A335-06FD-A5C7-FC826900466D}"/>
              </a:ext>
            </a:extLst>
          </p:cNvPr>
          <p:cNvSpPr/>
          <p:nvPr/>
        </p:nvSpPr>
        <p:spPr>
          <a:xfrm rot="18805991">
            <a:off x="5906366" y="3695853"/>
            <a:ext cx="422416" cy="418009"/>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050" dirty="0">
              <a:solidFill>
                <a:schemeClr val="tx1"/>
              </a:solidFill>
            </a:endParaRPr>
          </a:p>
        </p:txBody>
      </p:sp>
      <p:sp>
        <p:nvSpPr>
          <p:cNvPr id="6" name="Rectangle 130">
            <a:extLst>
              <a:ext uri="{FF2B5EF4-FFF2-40B4-BE49-F238E27FC236}">
                <a16:creationId xmlns:a16="http://schemas.microsoft.com/office/drawing/2014/main" id="{5FAE7F63-46C8-2168-3E30-60F2346671F7}"/>
              </a:ext>
            </a:extLst>
          </p:cNvPr>
          <p:cNvSpPr/>
          <p:nvPr/>
        </p:nvSpPr>
        <p:spPr>
          <a:xfrm>
            <a:off x="7986107" y="3713707"/>
            <a:ext cx="379301" cy="38102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050" dirty="0">
              <a:solidFill>
                <a:schemeClr val="tx1"/>
              </a:solidFill>
            </a:endParaRPr>
          </a:p>
        </p:txBody>
      </p:sp>
      <p:pic>
        <p:nvPicPr>
          <p:cNvPr id="7" name="Picture 6" descr="Logo&#10;&#10;Description automatically generated">
            <a:extLst>
              <a:ext uri="{FF2B5EF4-FFF2-40B4-BE49-F238E27FC236}">
                <a16:creationId xmlns:a16="http://schemas.microsoft.com/office/drawing/2014/main" id="{EF6C1CD5-6ADE-8906-2561-D693E985C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57" y="4139678"/>
            <a:ext cx="1598315" cy="430796"/>
          </a:xfrm>
          <a:prstGeom prst="rect">
            <a:avLst/>
          </a:prstGeom>
        </p:spPr>
      </p:pic>
      <p:sp>
        <p:nvSpPr>
          <p:cNvPr id="8" name="Text Placeholder 1">
            <a:extLst>
              <a:ext uri="{FF2B5EF4-FFF2-40B4-BE49-F238E27FC236}">
                <a16:creationId xmlns:a16="http://schemas.microsoft.com/office/drawing/2014/main" id="{6D03FABA-3BB1-EBBF-C2FB-E2F9EA18414B}"/>
              </a:ext>
            </a:extLst>
          </p:cNvPr>
          <p:cNvSpPr txBox="1">
            <a:spLocks/>
          </p:cNvSpPr>
          <p:nvPr/>
        </p:nvSpPr>
        <p:spPr>
          <a:xfrm>
            <a:off x="140689" y="890950"/>
            <a:ext cx="11573197" cy="72424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zh-CN" altLang="zh-CN" sz="3200" dirty="0">
              <a:solidFill>
                <a:schemeClr val="accent3"/>
              </a:solidFill>
              <a:latin typeface="Calibri" panose="020F0502020204030204" pitchFamily="34" charset="0"/>
            </a:endParaRPr>
          </a:p>
        </p:txBody>
      </p:sp>
      <p:pic>
        <p:nvPicPr>
          <p:cNvPr id="11" name="Picture 10">
            <a:extLst>
              <a:ext uri="{FF2B5EF4-FFF2-40B4-BE49-F238E27FC236}">
                <a16:creationId xmlns:a16="http://schemas.microsoft.com/office/drawing/2014/main" id="{E143BFED-0D6B-DF31-8EAB-0F53D70CD3ED}"/>
              </a:ext>
            </a:extLst>
          </p:cNvPr>
          <p:cNvPicPr>
            <a:picLocks noChangeAspect="1"/>
          </p:cNvPicPr>
          <p:nvPr/>
        </p:nvPicPr>
        <p:blipFill>
          <a:blip r:embed="rId3"/>
          <a:stretch>
            <a:fillRect/>
          </a:stretch>
        </p:blipFill>
        <p:spPr>
          <a:xfrm>
            <a:off x="5024357" y="2149560"/>
            <a:ext cx="2485239" cy="2309552"/>
          </a:xfrm>
          <a:prstGeom prst="rect">
            <a:avLst/>
          </a:prstGeom>
        </p:spPr>
      </p:pic>
      <p:pic>
        <p:nvPicPr>
          <p:cNvPr id="12" name="Picture 11">
            <a:extLst>
              <a:ext uri="{FF2B5EF4-FFF2-40B4-BE49-F238E27FC236}">
                <a16:creationId xmlns:a16="http://schemas.microsoft.com/office/drawing/2014/main" id="{305ADE92-E737-918E-49B4-1E144F9026D6}"/>
              </a:ext>
            </a:extLst>
          </p:cNvPr>
          <p:cNvPicPr>
            <a:picLocks noChangeAspect="1"/>
          </p:cNvPicPr>
          <p:nvPr/>
        </p:nvPicPr>
        <p:blipFill>
          <a:blip r:embed="rId4"/>
          <a:stretch>
            <a:fillRect/>
          </a:stretch>
        </p:blipFill>
        <p:spPr>
          <a:xfrm>
            <a:off x="891136" y="2284866"/>
            <a:ext cx="3596197" cy="1981356"/>
          </a:xfrm>
          <a:prstGeom prst="rect">
            <a:avLst/>
          </a:prstGeom>
        </p:spPr>
      </p:pic>
      <p:sp>
        <p:nvSpPr>
          <p:cNvPr id="13" name="TextBox 12">
            <a:extLst>
              <a:ext uri="{FF2B5EF4-FFF2-40B4-BE49-F238E27FC236}">
                <a16:creationId xmlns:a16="http://schemas.microsoft.com/office/drawing/2014/main" id="{C3AF252C-A51B-6415-0EAB-B9EEC26F2101}"/>
              </a:ext>
            </a:extLst>
          </p:cNvPr>
          <p:cNvSpPr txBox="1"/>
          <p:nvPr/>
        </p:nvSpPr>
        <p:spPr>
          <a:xfrm>
            <a:off x="7240392" y="2126639"/>
            <a:ext cx="1382889" cy="507831"/>
          </a:xfrm>
          <a:prstGeom prst="rect">
            <a:avLst/>
          </a:prstGeom>
          <a:noFill/>
        </p:spPr>
        <p:txBody>
          <a:bodyPr wrap="square" rtlCol="0">
            <a:spAutoFit/>
          </a:bodyPr>
          <a:lstStyle/>
          <a:p>
            <a:r>
              <a:rPr lang="en-US" dirty="0"/>
              <a:t>JavaScript query Syntax</a:t>
            </a:r>
          </a:p>
        </p:txBody>
      </p:sp>
      <p:sp>
        <p:nvSpPr>
          <p:cNvPr id="15" name="Title 14">
            <a:extLst>
              <a:ext uri="{FF2B5EF4-FFF2-40B4-BE49-F238E27FC236}">
                <a16:creationId xmlns:a16="http://schemas.microsoft.com/office/drawing/2014/main" id="{BB066E78-91FB-F9E0-6E7E-A64CAFB8DE33}"/>
              </a:ext>
            </a:extLst>
          </p:cNvPr>
          <p:cNvSpPr>
            <a:spLocks noGrp="1"/>
          </p:cNvSpPr>
          <p:nvPr>
            <p:ph type="title"/>
          </p:nvPr>
        </p:nvSpPr>
        <p:spPr>
          <a:xfrm>
            <a:off x="289057" y="53230"/>
            <a:ext cx="7886700" cy="994172"/>
          </a:xfrm>
        </p:spPr>
        <p:txBody>
          <a:bodyPr/>
          <a:lstStyle/>
          <a:p>
            <a:r>
              <a:rPr lang="en-US" dirty="0"/>
              <a:t>What is MongoDB?</a:t>
            </a:r>
          </a:p>
        </p:txBody>
      </p:sp>
    </p:spTree>
    <p:extLst>
      <p:ext uri="{BB962C8B-B14F-4D97-AF65-F5344CB8AC3E}">
        <p14:creationId xmlns:p14="http://schemas.microsoft.com/office/powerpoint/2010/main" val="235080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429E-D320-EFE4-83EE-BD0FFFF10D2F}"/>
              </a:ext>
            </a:extLst>
          </p:cNvPr>
          <p:cNvSpPr>
            <a:spLocks noGrp="1"/>
          </p:cNvSpPr>
          <p:nvPr>
            <p:ph type="title"/>
          </p:nvPr>
        </p:nvSpPr>
        <p:spPr/>
        <p:txBody>
          <a:bodyPr/>
          <a:lstStyle/>
          <a:p>
            <a:r>
              <a:rPr lang="en-US" dirty="0"/>
              <a:t>Cassandra vs </a:t>
            </a:r>
            <a:r>
              <a:rPr lang="en-US" dirty="0" err="1"/>
              <a:t>MongDB</a:t>
            </a:r>
            <a:r>
              <a:rPr lang="en-US" dirty="0"/>
              <a:t> Search Popularity</a:t>
            </a:r>
          </a:p>
        </p:txBody>
      </p:sp>
      <p:pic>
        <p:nvPicPr>
          <p:cNvPr id="4" name="Picture 3">
            <a:hlinkClick r:id="rId2"/>
            <a:extLst>
              <a:ext uri="{FF2B5EF4-FFF2-40B4-BE49-F238E27FC236}">
                <a16:creationId xmlns:a16="http://schemas.microsoft.com/office/drawing/2014/main" id="{E6000E60-2FD5-8114-4E23-5AEFDECFBD1F}"/>
              </a:ext>
            </a:extLst>
          </p:cNvPr>
          <p:cNvPicPr>
            <a:picLocks noChangeAspect="1"/>
          </p:cNvPicPr>
          <p:nvPr/>
        </p:nvPicPr>
        <p:blipFill>
          <a:blip r:embed="rId3"/>
          <a:stretch>
            <a:fillRect/>
          </a:stretch>
        </p:blipFill>
        <p:spPr>
          <a:xfrm>
            <a:off x="628650" y="1163421"/>
            <a:ext cx="7772400" cy="2954305"/>
          </a:xfrm>
          <a:prstGeom prst="rect">
            <a:avLst/>
          </a:prstGeom>
        </p:spPr>
      </p:pic>
      <p:sp>
        <p:nvSpPr>
          <p:cNvPr id="5" name="TextBox 4">
            <a:extLst>
              <a:ext uri="{FF2B5EF4-FFF2-40B4-BE49-F238E27FC236}">
                <a16:creationId xmlns:a16="http://schemas.microsoft.com/office/drawing/2014/main" id="{DA631CA6-55FE-B77D-0C70-274632C8BBCF}"/>
              </a:ext>
            </a:extLst>
          </p:cNvPr>
          <p:cNvSpPr txBox="1"/>
          <p:nvPr/>
        </p:nvSpPr>
        <p:spPr>
          <a:xfrm>
            <a:off x="1565796" y="4117726"/>
            <a:ext cx="6949554" cy="300082"/>
          </a:xfrm>
          <a:prstGeom prst="rect">
            <a:avLst/>
          </a:prstGeom>
          <a:noFill/>
        </p:spPr>
        <p:txBody>
          <a:bodyPr wrap="square">
            <a:spAutoFit/>
          </a:bodyPr>
          <a:lstStyle/>
          <a:p>
            <a:r>
              <a:rPr lang="en-US" dirty="0">
                <a:hlinkClick r:id="rId2"/>
              </a:rPr>
              <a:t>https://trends.google.com/trends/explore?date=all&amp;q=cassandra,MongoDB&amp;hl=en-GB</a:t>
            </a:r>
            <a:endParaRPr lang="en-US" dirty="0"/>
          </a:p>
        </p:txBody>
      </p:sp>
    </p:spTree>
    <p:extLst>
      <p:ext uri="{BB962C8B-B14F-4D97-AF65-F5344CB8AC3E}">
        <p14:creationId xmlns:p14="http://schemas.microsoft.com/office/powerpoint/2010/main" val="163148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4F56-CC2E-0FA5-C4AC-1AFBF415C18B}"/>
              </a:ext>
            </a:extLst>
          </p:cNvPr>
          <p:cNvSpPr>
            <a:spLocks noGrp="1"/>
          </p:cNvSpPr>
          <p:nvPr>
            <p:ph type="title"/>
          </p:nvPr>
        </p:nvSpPr>
        <p:spPr/>
        <p:txBody>
          <a:bodyPr/>
          <a:lstStyle/>
          <a:p>
            <a:r>
              <a:rPr lang="en-US" dirty="0"/>
              <a:t>CAP Theorem</a:t>
            </a:r>
          </a:p>
        </p:txBody>
      </p:sp>
      <p:pic>
        <p:nvPicPr>
          <p:cNvPr id="4" name="Picture 3">
            <a:extLst>
              <a:ext uri="{FF2B5EF4-FFF2-40B4-BE49-F238E27FC236}">
                <a16:creationId xmlns:a16="http://schemas.microsoft.com/office/drawing/2014/main" id="{97AD1FD2-2B60-64E0-D641-1D8E18156935}"/>
              </a:ext>
            </a:extLst>
          </p:cNvPr>
          <p:cNvPicPr>
            <a:picLocks noChangeAspect="1"/>
          </p:cNvPicPr>
          <p:nvPr/>
        </p:nvPicPr>
        <p:blipFill>
          <a:blip r:embed="rId2"/>
          <a:stretch>
            <a:fillRect/>
          </a:stretch>
        </p:blipFill>
        <p:spPr>
          <a:xfrm>
            <a:off x="3750050" y="340176"/>
            <a:ext cx="4765300" cy="4103453"/>
          </a:xfrm>
          <a:prstGeom prst="rect">
            <a:avLst/>
          </a:prstGeom>
        </p:spPr>
      </p:pic>
      <p:sp>
        <p:nvSpPr>
          <p:cNvPr id="5" name="TextBox 4">
            <a:extLst>
              <a:ext uri="{FF2B5EF4-FFF2-40B4-BE49-F238E27FC236}">
                <a16:creationId xmlns:a16="http://schemas.microsoft.com/office/drawing/2014/main" id="{B08860B0-0BD0-9086-2205-77AA83A31B24}"/>
              </a:ext>
            </a:extLst>
          </p:cNvPr>
          <p:cNvSpPr txBox="1"/>
          <p:nvPr/>
        </p:nvSpPr>
        <p:spPr>
          <a:xfrm>
            <a:off x="775089" y="1540669"/>
            <a:ext cx="3064352" cy="2462213"/>
          </a:xfrm>
          <a:prstGeom prst="rect">
            <a:avLst/>
          </a:prstGeom>
          <a:noFill/>
        </p:spPr>
        <p:txBody>
          <a:bodyPr wrap="square" rtlCol="0">
            <a:spAutoFit/>
          </a:bodyPr>
          <a:lstStyle/>
          <a:p>
            <a:r>
              <a:rPr lang="en-US" sz="1100" dirty="0"/>
              <a:t>The </a:t>
            </a:r>
            <a:r>
              <a:rPr lang="en-US" sz="1100" b="1" dirty="0"/>
              <a:t>CAP Theorem </a:t>
            </a:r>
            <a:r>
              <a:rPr lang="en-US" sz="1100" dirty="0"/>
              <a:t>(also known as Brewer’s Theorem) is a principle in distributed system theory that states that it is impossible for a distributed system to simultaneously guarantee three properties: consistency "C", availability "A", and partition tolerance "P".</a:t>
            </a:r>
          </a:p>
          <a:p>
            <a:endParaRPr lang="en-US" sz="1100" dirty="0"/>
          </a:p>
          <a:p>
            <a:endParaRPr lang="en-US" sz="1100" dirty="0"/>
          </a:p>
          <a:p>
            <a:endParaRPr lang="en-US" sz="1100" dirty="0"/>
          </a:p>
          <a:p>
            <a:r>
              <a:rPr lang="en-US" sz="1100" b="1" dirty="0"/>
              <a:t>MongoDB</a:t>
            </a:r>
            <a:r>
              <a:rPr lang="en-US" sz="1100" dirty="0"/>
              <a:t> is positioned in the CP area, while </a:t>
            </a:r>
            <a:r>
              <a:rPr lang="en-US" sz="1100" b="1" dirty="0"/>
              <a:t>Cassandra</a:t>
            </a:r>
            <a:r>
              <a:rPr lang="en-US" sz="1100" dirty="0"/>
              <a:t> is in the AP area. Traditional </a:t>
            </a:r>
            <a:r>
              <a:rPr lang="en-US" sz="1100" b="1" dirty="0"/>
              <a:t>RDBMs</a:t>
            </a:r>
            <a:r>
              <a:rPr lang="en-US" sz="1100" dirty="0"/>
              <a:t> are in the CA area. </a:t>
            </a:r>
          </a:p>
          <a:p>
            <a:endParaRPr lang="en-US" sz="1100" dirty="0"/>
          </a:p>
          <a:p>
            <a:endParaRPr lang="en-US" sz="1100" dirty="0"/>
          </a:p>
        </p:txBody>
      </p:sp>
    </p:spTree>
    <p:extLst>
      <p:ext uri="{BB962C8B-B14F-4D97-AF65-F5344CB8AC3E}">
        <p14:creationId xmlns:p14="http://schemas.microsoft.com/office/powerpoint/2010/main" val="299563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BD4A-12F6-FD95-425D-D69F885C181F}"/>
              </a:ext>
            </a:extLst>
          </p:cNvPr>
          <p:cNvSpPr>
            <a:spLocks noGrp="1"/>
          </p:cNvSpPr>
          <p:nvPr>
            <p:ph type="title"/>
          </p:nvPr>
        </p:nvSpPr>
        <p:spPr>
          <a:xfrm>
            <a:off x="52180" y="-80335"/>
            <a:ext cx="7886700" cy="994172"/>
          </a:xfrm>
        </p:spPr>
        <p:txBody>
          <a:bodyPr/>
          <a:lstStyle/>
          <a:p>
            <a:r>
              <a:rPr lang="en-US" dirty="0"/>
              <a:t>ACID vs BASE</a:t>
            </a:r>
          </a:p>
        </p:txBody>
      </p:sp>
      <p:pic>
        <p:nvPicPr>
          <p:cNvPr id="4" name="Content Placeholder 3">
            <a:extLst>
              <a:ext uri="{FF2B5EF4-FFF2-40B4-BE49-F238E27FC236}">
                <a16:creationId xmlns:a16="http://schemas.microsoft.com/office/drawing/2014/main" id="{8ABC5062-C8D3-33DC-1A70-7D50D091C059}"/>
              </a:ext>
            </a:extLst>
          </p:cNvPr>
          <p:cNvPicPr>
            <a:picLocks noGrp="1" noChangeAspect="1"/>
          </p:cNvPicPr>
          <p:nvPr>
            <p:ph idx="1"/>
          </p:nvPr>
        </p:nvPicPr>
        <p:blipFill>
          <a:blip r:embed="rId2"/>
          <a:stretch>
            <a:fillRect/>
          </a:stretch>
        </p:blipFill>
        <p:spPr>
          <a:xfrm>
            <a:off x="1870363" y="1115404"/>
            <a:ext cx="5268191" cy="2040831"/>
          </a:xfrm>
          <a:prstGeom prst="rect">
            <a:avLst/>
          </a:prstGeom>
        </p:spPr>
      </p:pic>
      <p:sp>
        <p:nvSpPr>
          <p:cNvPr id="7" name="TextBox 6">
            <a:extLst>
              <a:ext uri="{FF2B5EF4-FFF2-40B4-BE49-F238E27FC236}">
                <a16:creationId xmlns:a16="http://schemas.microsoft.com/office/drawing/2014/main" id="{7BB180C8-C7EB-C6BA-867A-9704A95B3CC3}"/>
              </a:ext>
            </a:extLst>
          </p:cNvPr>
          <p:cNvSpPr txBox="1"/>
          <p:nvPr/>
        </p:nvSpPr>
        <p:spPr>
          <a:xfrm>
            <a:off x="4572000" y="3216637"/>
            <a:ext cx="4572000" cy="1169551"/>
          </a:xfrm>
          <a:prstGeom prst="rect">
            <a:avLst/>
          </a:prstGeom>
          <a:noFill/>
        </p:spPr>
        <p:txBody>
          <a:bodyPr wrap="square" rtlCol="0">
            <a:spAutoFit/>
          </a:bodyPr>
          <a:lstStyle/>
          <a:p>
            <a:pPr algn="l">
              <a:buFont typeface="Arial" panose="020B0604020202020204" pitchFamily="34" charset="0"/>
              <a:buChar char="•"/>
            </a:pPr>
            <a:r>
              <a:rPr lang="en-US" sz="700" b="1" i="0" dirty="0">
                <a:solidFill>
                  <a:srgbClr val="000000"/>
                </a:solidFill>
                <a:effectLst/>
                <a:latin typeface="Raleway" panose="020F0502020204030204" pitchFamily="34" charset="0"/>
              </a:rPr>
              <a:t>Basically Available</a:t>
            </a:r>
            <a:r>
              <a:rPr lang="en-US" sz="700" b="0" i="0" dirty="0">
                <a:solidFill>
                  <a:srgbClr val="000000"/>
                </a:solidFill>
                <a:effectLst/>
                <a:latin typeface="Raleway" panose="020F0502020204030204" pitchFamily="34" charset="0"/>
              </a:rPr>
              <a:t> – the database ensures that all data is available by ensuring that it’s stored across multiple nodes. This means that even if some nodes are unavailable, it’s much more likely that all of the data can still be accessed, but at the cost that it takes a non-zero amount of time for the data to spread across the nodes</a:t>
            </a:r>
          </a:p>
          <a:p>
            <a:pPr algn="l">
              <a:buFont typeface="Arial" panose="020B0604020202020204" pitchFamily="34" charset="0"/>
              <a:buChar char="•"/>
            </a:pPr>
            <a:r>
              <a:rPr lang="en-US" sz="700" b="1" i="0" dirty="0">
                <a:solidFill>
                  <a:srgbClr val="000000"/>
                </a:solidFill>
                <a:effectLst/>
                <a:latin typeface="Raleway" panose="020F0502020204030204" pitchFamily="34" charset="0"/>
              </a:rPr>
              <a:t>Soft-state</a:t>
            </a:r>
            <a:r>
              <a:rPr lang="en-US" sz="700" b="0" i="0" dirty="0">
                <a:solidFill>
                  <a:srgbClr val="000000"/>
                </a:solidFill>
                <a:effectLst/>
                <a:latin typeface="Raleway" panose="020F0502020204030204" pitchFamily="34" charset="0"/>
              </a:rPr>
              <a:t> – because the same data is stored across multiple nodes, and because this data may take time to get to every node, this means that the database can’t strongly enforce data integrity. Instead, it’s assumed that the client application will be doing this</a:t>
            </a:r>
          </a:p>
          <a:p>
            <a:pPr algn="l">
              <a:buFont typeface="Arial" panose="020B0604020202020204" pitchFamily="34" charset="0"/>
              <a:buChar char="•"/>
            </a:pPr>
            <a:r>
              <a:rPr lang="en-US" sz="700" b="1" i="0" dirty="0">
                <a:solidFill>
                  <a:srgbClr val="000000"/>
                </a:solidFill>
                <a:effectLst/>
                <a:latin typeface="Raleway" panose="020F0502020204030204" pitchFamily="34" charset="0"/>
              </a:rPr>
              <a:t>Eventually consistent</a:t>
            </a:r>
            <a:r>
              <a:rPr lang="en-US" sz="700" b="0" i="0" dirty="0">
                <a:solidFill>
                  <a:srgbClr val="000000"/>
                </a:solidFill>
                <a:effectLst/>
                <a:latin typeface="Raleway" panose="020F0502020204030204" pitchFamily="34" charset="0"/>
              </a:rPr>
              <a:t> – because the data is stored across multiple nodes, there is no guarantee that reading from one node will immediately reflect writes to another node. These reads will be consistent in time but not immediately</a:t>
            </a:r>
          </a:p>
        </p:txBody>
      </p:sp>
      <p:sp>
        <p:nvSpPr>
          <p:cNvPr id="9" name="TextBox 8">
            <a:extLst>
              <a:ext uri="{FF2B5EF4-FFF2-40B4-BE49-F238E27FC236}">
                <a16:creationId xmlns:a16="http://schemas.microsoft.com/office/drawing/2014/main" id="{FC14CBFA-D77B-17D0-209A-DD3CAB433776}"/>
              </a:ext>
            </a:extLst>
          </p:cNvPr>
          <p:cNvSpPr txBox="1"/>
          <p:nvPr/>
        </p:nvSpPr>
        <p:spPr>
          <a:xfrm>
            <a:off x="-25630" y="3216637"/>
            <a:ext cx="4530088" cy="1384995"/>
          </a:xfrm>
          <a:prstGeom prst="rect">
            <a:avLst/>
          </a:prstGeom>
          <a:noFill/>
        </p:spPr>
        <p:txBody>
          <a:bodyPr wrap="square">
            <a:spAutoFit/>
          </a:bodyPr>
          <a:lstStyle/>
          <a:p>
            <a:pPr algn="l">
              <a:buFont typeface="Arial" panose="020B0604020202020204" pitchFamily="34" charset="0"/>
              <a:buChar char="•"/>
            </a:pPr>
            <a:r>
              <a:rPr lang="en-US" sz="700" b="1" i="0" dirty="0">
                <a:solidFill>
                  <a:srgbClr val="1B3139"/>
                </a:solidFill>
                <a:effectLst/>
                <a:latin typeface="DM Sans" panose="020F0502020204030204" pitchFamily="34" charset="0"/>
              </a:rPr>
              <a:t>Atomicity</a:t>
            </a:r>
            <a:r>
              <a:rPr lang="en-US" sz="700" b="0" i="0" dirty="0">
                <a:solidFill>
                  <a:srgbClr val="1B3139"/>
                </a:solidFill>
                <a:effectLst/>
                <a:latin typeface="DM Sans" panose="020F0502020204030204" pitchFamily="34" charset="0"/>
              </a:rPr>
              <a:t> - each statement in a transaction (to read, write, update or delete data) is treated as a single unit. Either the entire statement is executed, or none of it is executed. This property prevents data loss and corruption from occurring if, for example, if your streaming data source fails mid-stream.</a:t>
            </a:r>
          </a:p>
          <a:p>
            <a:pPr algn="l">
              <a:buFont typeface="Arial" panose="020B0604020202020204" pitchFamily="34" charset="0"/>
              <a:buChar char="•"/>
            </a:pPr>
            <a:r>
              <a:rPr lang="en-US" sz="700" b="1" i="0" dirty="0">
                <a:solidFill>
                  <a:srgbClr val="1B3139"/>
                </a:solidFill>
                <a:effectLst/>
                <a:latin typeface="DM Sans" panose="020F0502020204030204" pitchFamily="34" charset="0"/>
              </a:rPr>
              <a:t>Consistency</a:t>
            </a:r>
            <a:r>
              <a:rPr lang="en-US" sz="700" b="0" i="0" dirty="0">
                <a:solidFill>
                  <a:srgbClr val="1B3139"/>
                </a:solidFill>
                <a:effectLst/>
                <a:latin typeface="DM Sans" panose="020F0502020204030204" pitchFamily="34" charset="0"/>
              </a:rPr>
              <a:t> - ensures that transactions only make changes to tables in predefined, predictable ways. Transactional consistency ensures that corruption or errors in your data do not create unintended consequences for the integrity of your table.</a:t>
            </a:r>
          </a:p>
          <a:p>
            <a:pPr algn="l">
              <a:buFont typeface="Arial" panose="020B0604020202020204" pitchFamily="34" charset="0"/>
              <a:buChar char="•"/>
            </a:pPr>
            <a:r>
              <a:rPr lang="en-US" sz="700" b="1" i="0" dirty="0">
                <a:solidFill>
                  <a:srgbClr val="1B3139"/>
                </a:solidFill>
                <a:effectLst/>
                <a:latin typeface="DM Sans" panose="020F0502020204030204" pitchFamily="34" charset="0"/>
              </a:rPr>
              <a:t>Isolation</a:t>
            </a:r>
            <a:r>
              <a:rPr lang="en-US" sz="700" b="0" i="0" dirty="0">
                <a:solidFill>
                  <a:srgbClr val="1B3139"/>
                </a:solidFill>
                <a:effectLst/>
                <a:latin typeface="DM Sans" panose="020F0502020204030204" pitchFamily="34" charset="0"/>
              </a:rPr>
              <a:t> - when multiple users are reading and writing from the same table all at once, isolation of their transactions ensures that the concurrent transactions don't interfere with or affect one another. Each request can occur as though they were occurring one by one, even though they're actually occurring simultaneously.</a:t>
            </a:r>
          </a:p>
          <a:p>
            <a:pPr algn="l">
              <a:buFont typeface="Arial" panose="020B0604020202020204" pitchFamily="34" charset="0"/>
              <a:buChar char="•"/>
            </a:pPr>
            <a:r>
              <a:rPr lang="en-US" sz="700" b="1" i="0" dirty="0">
                <a:solidFill>
                  <a:srgbClr val="1B3139"/>
                </a:solidFill>
                <a:effectLst/>
                <a:latin typeface="DM Sans" panose="020F0502020204030204" pitchFamily="34" charset="0"/>
              </a:rPr>
              <a:t>Durability</a:t>
            </a:r>
            <a:r>
              <a:rPr lang="en-US" sz="700" b="0" i="0" dirty="0">
                <a:solidFill>
                  <a:srgbClr val="1B3139"/>
                </a:solidFill>
                <a:effectLst/>
                <a:latin typeface="DM Sans" panose="020F0502020204030204" pitchFamily="34" charset="0"/>
              </a:rPr>
              <a:t> - ensures that changes to your data made by successfully executed transactions will be saved, even in the event of system failure.</a:t>
            </a:r>
          </a:p>
        </p:txBody>
      </p:sp>
      <p:sp>
        <p:nvSpPr>
          <p:cNvPr id="10" name="TextBox 9">
            <a:extLst>
              <a:ext uri="{FF2B5EF4-FFF2-40B4-BE49-F238E27FC236}">
                <a16:creationId xmlns:a16="http://schemas.microsoft.com/office/drawing/2014/main" id="{9B0584CE-F8AC-896E-1A69-0718DC036E33}"/>
              </a:ext>
            </a:extLst>
          </p:cNvPr>
          <p:cNvSpPr txBox="1"/>
          <p:nvPr/>
        </p:nvSpPr>
        <p:spPr>
          <a:xfrm>
            <a:off x="6906181" y="556047"/>
            <a:ext cx="2185639" cy="715581"/>
          </a:xfrm>
          <a:prstGeom prst="rect">
            <a:avLst/>
          </a:prstGeom>
          <a:noFill/>
        </p:spPr>
        <p:txBody>
          <a:bodyPr wrap="square" rtlCol="0">
            <a:spAutoFit/>
          </a:bodyPr>
          <a:lstStyle/>
          <a:p>
            <a:pPr algn="ctr"/>
            <a:r>
              <a:rPr lang="en-US" dirty="0">
                <a:solidFill>
                  <a:srgbClr val="FF0000"/>
                </a:solidFill>
              </a:rPr>
              <a:t>MongoDB is a NoSQL database that is also ACID compliant!</a:t>
            </a:r>
          </a:p>
        </p:txBody>
      </p:sp>
    </p:spTree>
    <p:extLst>
      <p:ext uri="{BB962C8B-B14F-4D97-AF65-F5344CB8AC3E}">
        <p14:creationId xmlns:p14="http://schemas.microsoft.com/office/powerpoint/2010/main" val="2508431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026C-9B69-49BF-7CC6-B486F6B2A776}"/>
              </a:ext>
            </a:extLst>
          </p:cNvPr>
          <p:cNvSpPr>
            <a:spLocks noGrp="1"/>
          </p:cNvSpPr>
          <p:nvPr>
            <p:ph type="title"/>
          </p:nvPr>
        </p:nvSpPr>
        <p:spPr/>
        <p:txBody>
          <a:bodyPr/>
          <a:lstStyle/>
          <a:p>
            <a:r>
              <a:rPr lang="en-US" dirty="0"/>
              <a:t>Schema-Less</a:t>
            </a:r>
          </a:p>
        </p:txBody>
      </p:sp>
      <p:sp>
        <p:nvSpPr>
          <p:cNvPr id="3" name="Content Placeholder 2">
            <a:extLst>
              <a:ext uri="{FF2B5EF4-FFF2-40B4-BE49-F238E27FC236}">
                <a16:creationId xmlns:a16="http://schemas.microsoft.com/office/drawing/2014/main" id="{036840BA-CFB2-109E-4199-E78670076CB9}"/>
              </a:ext>
            </a:extLst>
          </p:cNvPr>
          <p:cNvSpPr>
            <a:spLocks noGrp="1"/>
          </p:cNvSpPr>
          <p:nvPr>
            <p:ph idx="1"/>
          </p:nvPr>
        </p:nvSpPr>
        <p:spPr/>
        <p:txBody>
          <a:bodyPr/>
          <a:lstStyle/>
          <a:p>
            <a:r>
              <a:rPr lang="en-US" dirty="0"/>
              <a:t>MongoDB does not need any pre-defined data schema</a:t>
            </a:r>
          </a:p>
          <a:p>
            <a:r>
              <a:rPr lang="en-US" dirty="0"/>
              <a:t>Every document could have different data!</a:t>
            </a:r>
          </a:p>
          <a:p>
            <a:endParaRPr lang="en-US" dirty="0"/>
          </a:p>
          <a:p>
            <a:endParaRPr lang="en-US" dirty="0"/>
          </a:p>
        </p:txBody>
      </p:sp>
      <p:pic>
        <p:nvPicPr>
          <p:cNvPr id="4" name="Picture 3">
            <a:extLst>
              <a:ext uri="{FF2B5EF4-FFF2-40B4-BE49-F238E27FC236}">
                <a16:creationId xmlns:a16="http://schemas.microsoft.com/office/drawing/2014/main" id="{F9DA63B6-D2C6-F269-FC2D-EC2BCF7BF0D8}"/>
              </a:ext>
            </a:extLst>
          </p:cNvPr>
          <p:cNvPicPr>
            <a:picLocks noChangeAspect="1"/>
          </p:cNvPicPr>
          <p:nvPr/>
        </p:nvPicPr>
        <p:blipFill>
          <a:blip r:embed="rId2"/>
          <a:stretch>
            <a:fillRect/>
          </a:stretch>
        </p:blipFill>
        <p:spPr>
          <a:xfrm>
            <a:off x="1238250" y="2684335"/>
            <a:ext cx="2744485" cy="1395589"/>
          </a:xfrm>
          <a:prstGeom prst="rect">
            <a:avLst/>
          </a:prstGeom>
        </p:spPr>
      </p:pic>
      <p:pic>
        <p:nvPicPr>
          <p:cNvPr id="5" name="Picture 4">
            <a:extLst>
              <a:ext uri="{FF2B5EF4-FFF2-40B4-BE49-F238E27FC236}">
                <a16:creationId xmlns:a16="http://schemas.microsoft.com/office/drawing/2014/main" id="{42AFD72A-D258-4056-3C40-29E0E5BF54D4}"/>
              </a:ext>
            </a:extLst>
          </p:cNvPr>
          <p:cNvPicPr>
            <a:picLocks noChangeAspect="1"/>
          </p:cNvPicPr>
          <p:nvPr/>
        </p:nvPicPr>
        <p:blipFill>
          <a:blip r:embed="rId3"/>
          <a:stretch>
            <a:fillRect/>
          </a:stretch>
        </p:blipFill>
        <p:spPr>
          <a:xfrm>
            <a:off x="4401255" y="2571750"/>
            <a:ext cx="2563989" cy="1620760"/>
          </a:xfrm>
          <a:prstGeom prst="rect">
            <a:avLst/>
          </a:prstGeom>
        </p:spPr>
      </p:pic>
    </p:spTree>
    <p:extLst>
      <p:ext uri="{BB962C8B-B14F-4D97-AF65-F5344CB8AC3E}">
        <p14:creationId xmlns:p14="http://schemas.microsoft.com/office/powerpoint/2010/main" val="3981079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41AE-90E3-4D83-9B51-59895EC654AB}"/>
              </a:ext>
            </a:extLst>
          </p:cNvPr>
          <p:cNvSpPr>
            <a:spLocks noGrp="1"/>
          </p:cNvSpPr>
          <p:nvPr>
            <p:ph type="title"/>
          </p:nvPr>
        </p:nvSpPr>
        <p:spPr/>
        <p:txBody>
          <a:bodyPr/>
          <a:lstStyle/>
          <a:p>
            <a:r>
              <a:rPr lang="en-US" dirty="0"/>
              <a:t>Replication</a:t>
            </a:r>
          </a:p>
        </p:txBody>
      </p:sp>
      <p:sp>
        <p:nvSpPr>
          <p:cNvPr id="3" name="Content Placeholder 2">
            <a:extLst>
              <a:ext uri="{FF2B5EF4-FFF2-40B4-BE49-F238E27FC236}">
                <a16:creationId xmlns:a16="http://schemas.microsoft.com/office/drawing/2014/main" id="{7F4DDD8C-576A-F86A-4624-8DFDBA85AB4E}"/>
              </a:ext>
            </a:extLst>
          </p:cNvPr>
          <p:cNvSpPr>
            <a:spLocks noGrp="1"/>
          </p:cNvSpPr>
          <p:nvPr>
            <p:ph idx="1"/>
          </p:nvPr>
        </p:nvSpPr>
        <p:spPr>
          <a:xfrm>
            <a:off x="628650" y="1369219"/>
            <a:ext cx="7886700" cy="1737884"/>
          </a:xfrm>
        </p:spPr>
        <p:txBody>
          <a:bodyPr/>
          <a:lstStyle/>
          <a:p>
            <a:pPr>
              <a:defRPr/>
            </a:pPr>
            <a:r>
              <a:rPr lang="en-US" sz="1400" dirty="0" err="1"/>
              <a:t>MongDB</a:t>
            </a:r>
            <a:r>
              <a:rPr lang="en-US" sz="1400" dirty="0"/>
              <a:t> increases availability through replication.</a:t>
            </a:r>
          </a:p>
          <a:p>
            <a:pPr>
              <a:defRPr/>
            </a:pPr>
            <a:r>
              <a:rPr lang="en-US" sz="1400" dirty="0"/>
              <a:t>Replication minimizes downtime by keeping active copies of the database.</a:t>
            </a:r>
          </a:p>
          <a:p>
            <a:pPr>
              <a:defRPr/>
            </a:pPr>
            <a:r>
              <a:rPr lang="en-US" sz="1400" dirty="0"/>
              <a:t>A failure of a primary results in the secondaries ‘electing’ a new primary.</a:t>
            </a:r>
          </a:p>
          <a:p>
            <a:endParaRPr lang="en-US" dirty="0"/>
          </a:p>
        </p:txBody>
      </p:sp>
      <p:sp>
        <p:nvSpPr>
          <p:cNvPr id="4" name="Rectangle 16">
            <a:extLst>
              <a:ext uri="{FF2B5EF4-FFF2-40B4-BE49-F238E27FC236}">
                <a16:creationId xmlns:a16="http://schemas.microsoft.com/office/drawing/2014/main" id="{62A5D674-7EA2-35F6-BAE3-EBA9461B157C}"/>
              </a:ext>
            </a:extLst>
          </p:cNvPr>
          <p:cNvSpPr/>
          <p:nvPr/>
        </p:nvSpPr>
        <p:spPr>
          <a:xfrm rot="2700000">
            <a:off x="3254662" y="3366022"/>
            <a:ext cx="256674" cy="3948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 name="Teardrop 1">
            <a:extLst>
              <a:ext uri="{FF2B5EF4-FFF2-40B4-BE49-F238E27FC236}">
                <a16:creationId xmlns:a16="http://schemas.microsoft.com/office/drawing/2014/main" id="{4EB3FB7F-7FAF-6641-993E-6EFFEF449181}"/>
              </a:ext>
            </a:extLst>
          </p:cNvPr>
          <p:cNvSpPr/>
          <p:nvPr/>
        </p:nvSpPr>
        <p:spPr>
          <a:xfrm rot="18805991">
            <a:off x="5249370" y="3326074"/>
            <a:ext cx="363758" cy="30886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6" name="Rectangle 130">
            <a:extLst>
              <a:ext uri="{FF2B5EF4-FFF2-40B4-BE49-F238E27FC236}">
                <a16:creationId xmlns:a16="http://schemas.microsoft.com/office/drawing/2014/main" id="{EA701F90-8E3A-3A07-22E6-5F8A0FF64869}"/>
              </a:ext>
            </a:extLst>
          </p:cNvPr>
          <p:cNvSpPr/>
          <p:nvPr/>
        </p:nvSpPr>
        <p:spPr>
          <a:xfrm>
            <a:off x="7359575" y="3358486"/>
            <a:ext cx="280266" cy="32811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7" name="Picture 4">
            <a:extLst>
              <a:ext uri="{FF2B5EF4-FFF2-40B4-BE49-F238E27FC236}">
                <a16:creationId xmlns:a16="http://schemas.microsoft.com/office/drawing/2014/main" id="{96AFDE44-20D1-1F72-103C-11BABBEBB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8" y="2464156"/>
            <a:ext cx="2402215" cy="173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9436AFC-0827-4BB6-B764-DB56574B1522}"/>
              </a:ext>
            </a:extLst>
          </p:cNvPr>
          <p:cNvPicPr>
            <a:picLocks noChangeAspect="1"/>
          </p:cNvPicPr>
          <p:nvPr/>
        </p:nvPicPr>
        <p:blipFill>
          <a:blip r:embed="rId3"/>
          <a:stretch>
            <a:fillRect/>
          </a:stretch>
        </p:blipFill>
        <p:spPr>
          <a:xfrm>
            <a:off x="6295319" y="2174608"/>
            <a:ext cx="2402215" cy="1819860"/>
          </a:xfrm>
          <a:prstGeom prst="rect">
            <a:avLst/>
          </a:prstGeom>
        </p:spPr>
      </p:pic>
      <p:pic>
        <p:nvPicPr>
          <p:cNvPr id="9" name="Picture 8">
            <a:extLst>
              <a:ext uri="{FF2B5EF4-FFF2-40B4-BE49-F238E27FC236}">
                <a16:creationId xmlns:a16="http://schemas.microsoft.com/office/drawing/2014/main" id="{A3565F57-EC76-90C6-54F9-CBFBED7C0B6A}"/>
              </a:ext>
            </a:extLst>
          </p:cNvPr>
          <p:cNvPicPr>
            <a:picLocks noChangeAspect="1"/>
          </p:cNvPicPr>
          <p:nvPr/>
        </p:nvPicPr>
        <p:blipFill>
          <a:blip r:embed="rId4"/>
          <a:stretch>
            <a:fillRect/>
          </a:stretch>
        </p:blipFill>
        <p:spPr>
          <a:xfrm>
            <a:off x="2687157" y="2528389"/>
            <a:ext cx="2939648" cy="1112299"/>
          </a:xfrm>
          <a:prstGeom prst="rect">
            <a:avLst/>
          </a:prstGeom>
        </p:spPr>
      </p:pic>
      <p:sp>
        <p:nvSpPr>
          <p:cNvPr id="10" name="TextBox 9">
            <a:extLst>
              <a:ext uri="{FF2B5EF4-FFF2-40B4-BE49-F238E27FC236}">
                <a16:creationId xmlns:a16="http://schemas.microsoft.com/office/drawing/2014/main" id="{A9C9F0A1-E4CD-39C7-D172-BB95094C3917}"/>
              </a:ext>
            </a:extLst>
          </p:cNvPr>
          <p:cNvSpPr txBox="1"/>
          <p:nvPr/>
        </p:nvSpPr>
        <p:spPr>
          <a:xfrm>
            <a:off x="2804425" y="4084276"/>
            <a:ext cx="5114731" cy="715581"/>
          </a:xfrm>
          <a:prstGeom prst="rect">
            <a:avLst/>
          </a:prstGeom>
          <a:noFill/>
        </p:spPr>
        <p:txBody>
          <a:bodyPr wrap="square" rtlCol="0">
            <a:spAutoFit/>
          </a:bodyPr>
          <a:lstStyle/>
          <a:p>
            <a:pPr algn="ctr"/>
            <a:r>
              <a:rPr lang="en-US" dirty="0">
                <a:solidFill>
                  <a:srgbClr val="C00000"/>
                </a:solidFill>
              </a:rPr>
              <a:t> It is recommended for productive deployment to always use MongoDB as a replica-set of at least three servers</a:t>
            </a:r>
          </a:p>
          <a:p>
            <a:pPr algn="ctr"/>
            <a:endParaRPr lang="en-US" dirty="0"/>
          </a:p>
        </p:txBody>
      </p:sp>
    </p:spTree>
    <p:extLst>
      <p:ext uri="{BB962C8B-B14F-4D97-AF65-F5344CB8AC3E}">
        <p14:creationId xmlns:p14="http://schemas.microsoft.com/office/powerpoint/2010/main" val="73166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04A9-92F1-F23A-775D-2F88E5BE4E51}"/>
              </a:ext>
            </a:extLst>
          </p:cNvPr>
          <p:cNvSpPr>
            <a:spLocks noGrp="1"/>
          </p:cNvSpPr>
          <p:nvPr>
            <p:ph type="title"/>
          </p:nvPr>
        </p:nvSpPr>
        <p:spPr/>
        <p:txBody>
          <a:bodyPr/>
          <a:lstStyle/>
          <a:p>
            <a:r>
              <a:rPr lang="en-US" dirty="0"/>
              <a:t>Replica-set</a:t>
            </a:r>
          </a:p>
        </p:txBody>
      </p:sp>
      <p:sp>
        <p:nvSpPr>
          <p:cNvPr id="3" name="Content Placeholder 2">
            <a:extLst>
              <a:ext uri="{FF2B5EF4-FFF2-40B4-BE49-F238E27FC236}">
                <a16:creationId xmlns:a16="http://schemas.microsoft.com/office/drawing/2014/main" id="{B0DE639A-0C35-240F-67EC-13F856136BC7}"/>
              </a:ext>
            </a:extLst>
          </p:cNvPr>
          <p:cNvSpPr>
            <a:spLocks noGrp="1"/>
          </p:cNvSpPr>
          <p:nvPr>
            <p:ph idx="1"/>
          </p:nvPr>
        </p:nvSpPr>
        <p:spPr>
          <a:xfrm>
            <a:off x="609759" y="1107470"/>
            <a:ext cx="7886700" cy="3263504"/>
          </a:xfrm>
        </p:spPr>
        <p:txBody>
          <a:bodyPr/>
          <a:lstStyle/>
          <a:p>
            <a:r>
              <a:rPr lang="en-US" sz="1600" dirty="0"/>
              <a:t>A Replica-Set means that you have multiple instances of MongoDB, with each mirroring </a:t>
            </a:r>
            <a:r>
              <a:rPr lang="en-US" sz="1600" b="1" dirty="0"/>
              <a:t>all the data </a:t>
            </a:r>
            <a:r>
              <a:rPr lang="en-US" sz="1600" dirty="0"/>
              <a:t>of each other. A replica-set consists of one "Primary" and one or more "Secondaries".</a:t>
            </a:r>
            <a:endParaRPr lang="hu-HU" sz="1600" dirty="0"/>
          </a:p>
          <a:p>
            <a:endParaRPr lang="en-US" sz="2000" dirty="0"/>
          </a:p>
        </p:txBody>
      </p:sp>
      <p:sp>
        <p:nvSpPr>
          <p:cNvPr id="5" name="Teardrop 1">
            <a:extLst>
              <a:ext uri="{FF2B5EF4-FFF2-40B4-BE49-F238E27FC236}">
                <a16:creationId xmlns:a16="http://schemas.microsoft.com/office/drawing/2014/main" id="{2F9AEFEC-D27C-13AC-FEAF-63E5413B8351}"/>
              </a:ext>
            </a:extLst>
          </p:cNvPr>
          <p:cNvSpPr/>
          <p:nvPr/>
        </p:nvSpPr>
        <p:spPr>
          <a:xfrm rot="18805991">
            <a:off x="2390529" y="2748935"/>
            <a:ext cx="370980" cy="363247"/>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 name="TextBox 6">
            <a:extLst>
              <a:ext uri="{FF2B5EF4-FFF2-40B4-BE49-F238E27FC236}">
                <a16:creationId xmlns:a16="http://schemas.microsoft.com/office/drawing/2014/main" id="{6B968F19-39A9-3A95-C280-1C59384F364F}"/>
              </a:ext>
            </a:extLst>
          </p:cNvPr>
          <p:cNvSpPr txBox="1"/>
          <p:nvPr/>
        </p:nvSpPr>
        <p:spPr>
          <a:xfrm flipH="1">
            <a:off x="1488625" y="6032433"/>
            <a:ext cx="1598524" cy="230832"/>
          </a:xfrm>
          <a:prstGeom prst="rect">
            <a:avLst/>
          </a:prstGeom>
          <a:noFill/>
        </p:spPr>
        <p:txBody>
          <a:bodyPr wrap="square" rtlCol="0">
            <a:spAutoFit/>
          </a:bodyPr>
          <a:lstStyle/>
          <a:p>
            <a:r>
              <a:rPr lang="en-US" sz="900" b="1" dirty="0"/>
              <a:t>Copy of database</a:t>
            </a:r>
          </a:p>
        </p:txBody>
      </p:sp>
      <p:pic>
        <p:nvPicPr>
          <p:cNvPr id="8" name="Picture 7">
            <a:extLst>
              <a:ext uri="{FF2B5EF4-FFF2-40B4-BE49-F238E27FC236}">
                <a16:creationId xmlns:a16="http://schemas.microsoft.com/office/drawing/2014/main" id="{42D9CEF0-1C4A-E476-BB67-FEADB3729CE8}"/>
              </a:ext>
            </a:extLst>
          </p:cNvPr>
          <p:cNvPicPr>
            <a:picLocks noChangeAspect="1"/>
          </p:cNvPicPr>
          <p:nvPr/>
        </p:nvPicPr>
        <p:blipFill>
          <a:blip r:embed="rId3"/>
          <a:stretch>
            <a:fillRect/>
          </a:stretch>
        </p:blipFill>
        <p:spPr>
          <a:xfrm>
            <a:off x="609759" y="2739222"/>
            <a:ext cx="2998013" cy="1134383"/>
          </a:xfrm>
          <a:prstGeom prst="rect">
            <a:avLst/>
          </a:prstGeom>
        </p:spPr>
      </p:pic>
      <p:sp>
        <p:nvSpPr>
          <p:cNvPr id="9" name="Oval 8">
            <a:extLst>
              <a:ext uri="{FF2B5EF4-FFF2-40B4-BE49-F238E27FC236}">
                <a16:creationId xmlns:a16="http://schemas.microsoft.com/office/drawing/2014/main" id="{719C533F-F238-B5D8-E18E-8CFBCC049DA2}"/>
              </a:ext>
            </a:extLst>
          </p:cNvPr>
          <p:cNvSpPr/>
          <p:nvPr/>
        </p:nvSpPr>
        <p:spPr>
          <a:xfrm>
            <a:off x="270047" y="2139244"/>
            <a:ext cx="3556886" cy="227859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 Replica-Set</a:t>
            </a:r>
          </a:p>
        </p:txBody>
      </p:sp>
      <p:sp>
        <p:nvSpPr>
          <p:cNvPr id="10" name="TextBox 9">
            <a:extLst>
              <a:ext uri="{FF2B5EF4-FFF2-40B4-BE49-F238E27FC236}">
                <a16:creationId xmlns:a16="http://schemas.microsoft.com/office/drawing/2014/main" id="{A1B97A87-2F87-9720-44C0-FC2951F2042F}"/>
              </a:ext>
            </a:extLst>
          </p:cNvPr>
          <p:cNvSpPr txBox="1"/>
          <p:nvPr/>
        </p:nvSpPr>
        <p:spPr>
          <a:xfrm>
            <a:off x="4120444" y="2248012"/>
            <a:ext cx="4329289" cy="1962076"/>
          </a:xfrm>
          <a:prstGeom prst="rect">
            <a:avLst/>
          </a:prstGeom>
          <a:noFill/>
        </p:spPr>
        <p:txBody>
          <a:bodyPr wrap="square">
            <a:spAutoFit/>
          </a:bodyPr>
          <a:lstStyle/>
          <a:p>
            <a:pPr algn="l" fontAlgn="base"/>
            <a:r>
              <a:rPr lang="en-US" b="0" i="0" dirty="0">
                <a:solidFill>
                  <a:srgbClr val="232629"/>
                </a:solidFill>
                <a:effectLst/>
                <a:latin typeface="-apple-system"/>
              </a:rPr>
              <a:t>All write-operations go to the primary and are then replicated to the secondaries. So, writes won’t get faster when you add more secondaries.</a:t>
            </a:r>
          </a:p>
          <a:p>
            <a:pPr algn="l" fontAlgn="base"/>
            <a:endParaRPr lang="en-US" b="0" i="0" dirty="0">
              <a:solidFill>
                <a:srgbClr val="232629"/>
              </a:solidFill>
              <a:effectLst/>
              <a:latin typeface="-apple-system"/>
            </a:endParaRPr>
          </a:p>
          <a:p>
            <a:pPr algn="l" fontAlgn="base"/>
            <a:r>
              <a:rPr lang="en-US" b="0" i="0" dirty="0">
                <a:solidFill>
                  <a:srgbClr val="232629"/>
                </a:solidFill>
                <a:effectLst/>
                <a:latin typeface="-apple-system"/>
              </a:rPr>
              <a:t>Read-operations, on the other hand, can be served by any secondary. When you have a lot of read requests, you can increase read performance by adding more secondaries to the replica-set and having your clients distribute their requests to different members of the replica-set.</a:t>
            </a:r>
          </a:p>
        </p:txBody>
      </p:sp>
    </p:spTree>
    <p:extLst>
      <p:ext uri="{BB962C8B-B14F-4D97-AF65-F5344CB8AC3E}">
        <p14:creationId xmlns:p14="http://schemas.microsoft.com/office/powerpoint/2010/main" val="56443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6CFF-7346-ADBD-18D1-A73E3F4F80F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B6F5EBD-0874-50D0-30EC-ADCC9B5B2091}"/>
              </a:ext>
            </a:extLst>
          </p:cNvPr>
          <p:cNvSpPr>
            <a:spLocks noGrp="1"/>
          </p:cNvSpPr>
          <p:nvPr>
            <p:ph idx="1"/>
          </p:nvPr>
        </p:nvSpPr>
        <p:spPr/>
        <p:txBody>
          <a:bodyPr/>
          <a:lstStyle/>
          <a:p>
            <a:pPr algn="l">
              <a:buFont typeface="Arial" panose="020B0604020202020204" pitchFamily="34" charset="0"/>
              <a:buChar char="•"/>
            </a:pPr>
            <a:r>
              <a:rPr lang="en-US" b="0" i="0" dirty="0">
                <a:solidFill>
                  <a:srgbClr val="202124"/>
                </a:solidFill>
                <a:effectLst/>
                <a:latin typeface="Google Sans"/>
              </a:rPr>
              <a:t>The 8 Database Paradigms</a:t>
            </a:r>
          </a:p>
          <a:p>
            <a:pPr algn="l">
              <a:buFont typeface="Arial" panose="020B0604020202020204" pitchFamily="34" charset="0"/>
              <a:buChar char="•"/>
            </a:pPr>
            <a:r>
              <a:rPr lang="en-US" dirty="0">
                <a:solidFill>
                  <a:srgbClr val="202124"/>
                </a:solidFill>
                <a:latin typeface="Google Sans"/>
              </a:rPr>
              <a:t>MongoDB</a:t>
            </a:r>
          </a:p>
          <a:p>
            <a:pPr algn="l">
              <a:buFont typeface="Arial" panose="020B0604020202020204" pitchFamily="34" charset="0"/>
              <a:buChar char="•"/>
            </a:pPr>
            <a:r>
              <a:rPr lang="en-US" b="0" i="0" dirty="0">
                <a:solidFill>
                  <a:srgbClr val="202124"/>
                </a:solidFill>
                <a:effectLst/>
                <a:latin typeface="Google Sans"/>
              </a:rPr>
              <a:t>MongoDB Tutorial</a:t>
            </a:r>
          </a:p>
          <a:p>
            <a:pPr algn="l">
              <a:buFont typeface="Arial" panose="020B0604020202020204" pitchFamily="34" charset="0"/>
              <a:buChar char="•"/>
            </a:pPr>
            <a:r>
              <a:rPr lang="en-US" dirty="0">
                <a:solidFill>
                  <a:srgbClr val="202124"/>
                </a:solidFill>
                <a:latin typeface="Google Sans"/>
              </a:rPr>
              <a:t>This week’s deliverables</a:t>
            </a:r>
          </a:p>
          <a:p>
            <a:pPr algn="l">
              <a:buFont typeface="Arial" panose="020B0604020202020204" pitchFamily="34" charset="0"/>
              <a:buChar char="•"/>
            </a:pPr>
            <a:r>
              <a:rPr lang="en-US" b="0" i="0">
                <a:solidFill>
                  <a:srgbClr val="202124"/>
                </a:solidFill>
                <a:effectLst/>
                <a:latin typeface="Google Sans"/>
              </a:rPr>
              <a:t>Upcoming Midterm</a:t>
            </a:r>
            <a:endParaRPr lang="en-US" b="0" i="0" dirty="0">
              <a:solidFill>
                <a:srgbClr val="202124"/>
              </a:solidFill>
              <a:effectLst/>
              <a:latin typeface="Google Sans"/>
            </a:endParaRPr>
          </a:p>
        </p:txBody>
      </p:sp>
    </p:spTree>
    <p:extLst>
      <p:ext uri="{BB962C8B-B14F-4D97-AF65-F5344CB8AC3E}">
        <p14:creationId xmlns:p14="http://schemas.microsoft.com/office/powerpoint/2010/main" val="122323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5B64-4168-7719-2E59-3891A7C515B4}"/>
              </a:ext>
            </a:extLst>
          </p:cNvPr>
          <p:cNvSpPr>
            <a:spLocks noGrp="1"/>
          </p:cNvSpPr>
          <p:nvPr>
            <p:ph type="title"/>
          </p:nvPr>
        </p:nvSpPr>
        <p:spPr>
          <a:xfrm>
            <a:off x="549627" y="57541"/>
            <a:ext cx="7886700" cy="994172"/>
          </a:xfrm>
        </p:spPr>
        <p:txBody>
          <a:bodyPr/>
          <a:lstStyle/>
          <a:p>
            <a:r>
              <a:rPr lang="en-US" dirty="0" err="1"/>
              <a:t>Sharding</a:t>
            </a:r>
            <a:endParaRPr lang="en-US" dirty="0"/>
          </a:p>
        </p:txBody>
      </p:sp>
      <p:sp>
        <p:nvSpPr>
          <p:cNvPr id="3" name="Content Placeholder 2">
            <a:extLst>
              <a:ext uri="{FF2B5EF4-FFF2-40B4-BE49-F238E27FC236}">
                <a16:creationId xmlns:a16="http://schemas.microsoft.com/office/drawing/2014/main" id="{5F8AB275-C22D-2925-81C0-98BE58D64640}"/>
              </a:ext>
            </a:extLst>
          </p:cNvPr>
          <p:cNvSpPr>
            <a:spLocks noGrp="1"/>
          </p:cNvSpPr>
          <p:nvPr>
            <p:ph idx="1"/>
          </p:nvPr>
        </p:nvSpPr>
        <p:spPr>
          <a:xfrm>
            <a:off x="628650" y="849930"/>
            <a:ext cx="7886700" cy="3263504"/>
          </a:xfrm>
        </p:spPr>
        <p:txBody>
          <a:bodyPr/>
          <a:lstStyle/>
          <a:p>
            <a:r>
              <a:rPr lang="en-US" sz="1200" dirty="0"/>
              <a:t>A Sharded Cluster means that each shard of the cluster (which can also be a replica-set) takes care of a part of the data. Each request, both reads and writes, is served by the cluster where the data resides. This means that both read- and write performance can be increased by adding more shards to a cluster.</a:t>
            </a:r>
            <a:endParaRPr lang="hu-HU" sz="1200" dirty="0"/>
          </a:p>
          <a:p>
            <a:endParaRPr lang="en-US" dirty="0"/>
          </a:p>
        </p:txBody>
      </p:sp>
      <p:sp>
        <p:nvSpPr>
          <p:cNvPr id="4" name="TextBox 3">
            <a:extLst>
              <a:ext uri="{FF2B5EF4-FFF2-40B4-BE49-F238E27FC236}">
                <a16:creationId xmlns:a16="http://schemas.microsoft.com/office/drawing/2014/main" id="{BED71B82-F5B0-11EC-A5F8-C153D1035088}"/>
              </a:ext>
            </a:extLst>
          </p:cNvPr>
          <p:cNvSpPr txBox="1"/>
          <p:nvPr/>
        </p:nvSpPr>
        <p:spPr>
          <a:xfrm>
            <a:off x="2040361" y="4020986"/>
            <a:ext cx="4778128" cy="553998"/>
          </a:xfrm>
          <a:prstGeom prst="rect">
            <a:avLst/>
          </a:prstGeom>
          <a:noFill/>
        </p:spPr>
        <p:txBody>
          <a:bodyPr wrap="square">
            <a:spAutoFit/>
          </a:bodyPr>
          <a:lstStyle/>
          <a:p>
            <a:pPr algn="ctr"/>
            <a:r>
              <a:rPr lang="en-US" sz="1000" b="0" i="0" dirty="0">
                <a:solidFill>
                  <a:srgbClr val="232629"/>
                </a:solidFill>
                <a:effectLst/>
                <a:latin typeface="-apple-system"/>
              </a:rPr>
              <a:t>Which document resides on which shard is determined by the </a:t>
            </a:r>
            <a:r>
              <a:rPr lang="en-US" sz="1000" b="0" i="1" dirty="0">
                <a:solidFill>
                  <a:srgbClr val="232629"/>
                </a:solidFill>
                <a:effectLst/>
                <a:latin typeface="-apple-system"/>
              </a:rPr>
              <a:t>shard key</a:t>
            </a:r>
            <a:r>
              <a:rPr lang="en-US" sz="1000" b="0" i="0" dirty="0">
                <a:solidFill>
                  <a:srgbClr val="232629"/>
                </a:solidFill>
                <a:effectLst/>
                <a:latin typeface="-apple-system"/>
              </a:rPr>
              <a:t> of each collection. It should be chosen in a way that the data can be evenly distributed on all clusters and so that it is clear for the most common queries where the shard-key resides </a:t>
            </a:r>
            <a:endParaRPr lang="en-US" sz="1000" dirty="0"/>
          </a:p>
        </p:txBody>
      </p:sp>
      <p:pic>
        <p:nvPicPr>
          <p:cNvPr id="18" name="Picture 17">
            <a:extLst>
              <a:ext uri="{FF2B5EF4-FFF2-40B4-BE49-F238E27FC236}">
                <a16:creationId xmlns:a16="http://schemas.microsoft.com/office/drawing/2014/main" id="{E6F22FDF-79D6-9F71-F5F1-495203DC9F11}"/>
              </a:ext>
            </a:extLst>
          </p:cNvPr>
          <p:cNvPicPr>
            <a:picLocks noChangeAspect="1"/>
          </p:cNvPicPr>
          <p:nvPr/>
        </p:nvPicPr>
        <p:blipFill>
          <a:blip r:embed="rId2"/>
          <a:stretch>
            <a:fillRect/>
          </a:stretch>
        </p:blipFill>
        <p:spPr>
          <a:xfrm>
            <a:off x="63664" y="2919838"/>
            <a:ext cx="2531009" cy="957679"/>
          </a:xfrm>
          <a:prstGeom prst="rect">
            <a:avLst/>
          </a:prstGeom>
        </p:spPr>
      </p:pic>
      <p:pic>
        <p:nvPicPr>
          <p:cNvPr id="19" name="Picture 18">
            <a:extLst>
              <a:ext uri="{FF2B5EF4-FFF2-40B4-BE49-F238E27FC236}">
                <a16:creationId xmlns:a16="http://schemas.microsoft.com/office/drawing/2014/main" id="{92F68274-439E-8B45-355B-DEA53A9962DA}"/>
              </a:ext>
            </a:extLst>
          </p:cNvPr>
          <p:cNvPicPr>
            <a:picLocks noChangeAspect="1"/>
          </p:cNvPicPr>
          <p:nvPr/>
        </p:nvPicPr>
        <p:blipFill>
          <a:blip r:embed="rId2"/>
          <a:stretch>
            <a:fillRect/>
          </a:stretch>
        </p:blipFill>
        <p:spPr>
          <a:xfrm>
            <a:off x="3085672" y="2899885"/>
            <a:ext cx="2531011" cy="957679"/>
          </a:xfrm>
          <a:prstGeom prst="rect">
            <a:avLst/>
          </a:prstGeom>
        </p:spPr>
      </p:pic>
      <p:pic>
        <p:nvPicPr>
          <p:cNvPr id="20" name="Picture 19">
            <a:extLst>
              <a:ext uri="{FF2B5EF4-FFF2-40B4-BE49-F238E27FC236}">
                <a16:creationId xmlns:a16="http://schemas.microsoft.com/office/drawing/2014/main" id="{3E8FEDDC-4419-3BA6-11AE-0C1C2A74AF79}"/>
              </a:ext>
            </a:extLst>
          </p:cNvPr>
          <p:cNvPicPr>
            <a:picLocks noChangeAspect="1"/>
          </p:cNvPicPr>
          <p:nvPr/>
        </p:nvPicPr>
        <p:blipFill>
          <a:blip r:embed="rId2"/>
          <a:stretch>
            <a:fillRect/>
          </a:stretch>
        </p:blipFill>
        <p:spPr>
          <a:xfrm>
            <a:off x="6313331" y="2900782"/>
            <a:ext cx="2477678" cy="937500"/>
          </a:xfrm>
          <a:prstGeom prst="rect">
            <a:avLst/>
          </a:prstGeom>
        </p:spPr>
      </p:pic>
      <p:sp>
        <p:nvSpPr>
          <p:cNvPr id="21" name="TextBox 20">
            <a:extLst>
              <a:ext uri="{FF2B5EF4-FFF2-40B4-BE49-F238E27FC236}">
                <a16:creationId xmlns:a16="http://schemas.microsoft.com/office/drawing/2014/main" id="{A365784E-5C1B-0055-4129-9E5EFC62538F}"/>
              </a:ext>
            </a:extLst>
          </p:cNvPr>
          <p:cNvSpPr txBox="1"/>
          <p:nvPr/>
        </p:nvSpPr>
        <p:spPr>
          <a:xfrm>
            <a:off x="3842064" y="2349074"/>
            <a:ext cx="1018227" cy="369332"/>
          </a:xfrm>
          <a:prstGeom prst="rect">
            <a:avLst/>
          </a:prstGeom>
          <a:noFill/>
        </p:spPr>
        <p:txBody>
          <a:bodyPr wrap="none" rtlCol="0">
            <a:spAutoFit/>
          </a:bodyPr>
          <a:lstStyle/>
          <a:p>
            <a:r>
              <a:rPr lang="en-US" dirty="0"/>
              <a:t>Shard B</a:t>
            </a:r>
          </a:p>
        </p:txBody>
      </p:sp>
      <p:sp>
        <p:nvSpPr>
          <p:cNvPr id="22" name="TextBox 21">
            <a:extLst>
              <a:ext uri="{FF2B5EF4-FFF2-40B4-BE49-F238E27FC236}">
                <a16:creationId xmlns:a16="http://schemas.microsoft.com/office/drawing/2014/main" id="{5603EB64-84A4-CA52-2A95-49EE047F9164}"/>
              </a:ext>
            </a:extLst>
          </p:cNvPr>
          <p:cNvSpPr txBox="1"/>
          <p:nvPr/>
        </p:nvSpPr>
        <p:spPr>
          <a:xfrm>
            <a:off x="7036644" y="2344415"/>
            <a:ext cx="1031051" cy="369332"/>
          </a:xfrm>
          <a:prstGeom prst="rect">
            <a:avLst/>
          </a:prstGeom>
          <a:noFill/>
        </p:spPr>
        <p:txBody>
          <a:bodyPr wrap="none" rtlCol="0">
            <a:spAutoFit/>
          </a:bodyPr>
          <a:lstStyle/>
          <a:p>
            <a:r>
              <a:rPr lang="en-US" dirty="0"/>
              <a:t>Shard C</a:t>
            </a:r>
          </a:p>
        </p:txBody>
      </p:sp>
      <p:sp>
        <p:nvSpPr>
          <p:cNvPr id="23" name="TextBox 22">
            <a:extLst>
              <a:ext uri="{FF2B5EF4-FFF2-40B4-BE49-F238E27FC236}">
                <a16:creationId xmlns:a16="http://schemas.microsoft.com/office/drawing/2014/main" id="{ABA3738C-BD95-DB6F-ACAC-A83966DA2A17}"/>
              </a:ext>
            </a:extLst>
          </p:cNvPr>
          <p:cNvSpPr txBox="1"/>
          <p:nvPr/>
        </p:nvSpPr>
        <p:spPr>
          <a:xfrm>
            <a:off x="826435" y="2387084"/>
            <a:ext cx="1005468" cy="369332"/>
          </a:xfrm>
          <a:prstGeom prst="rect">
            <a:avLst/>
          </a:prstGeom>
          <a:noFill/>
        </p:spPr>
        <p:txBody>
          <a:bodyPr wrap="none" rtlCol="0">
            <a:spAutoFit/>
          </a:bodyPr>
          <a:lstStyle/>
          <a:p>
            <a:r>
              <a:rPr lang="en-US" dirty="0"/>
              <a:t>Shard A</a:t>
            </a:r>
          </a:p>
        </p:txBody>
      </p:sp>
      <p:sp>
        <p:nvSpPr>
          <p:cNvPr id="24" name="TextBox 23">
            <a:extLst>
              <a:ext uri="{FF2B5EF4-FFF2-40B4-BE49-F238E27FC236}">
                <a16:creationId xmlns:a16="http://schemas.microsoft.com/office/drawing/2014/main" id="{EF1C1AED-4042-B864-21CD-269293D054FD}"/>
              </a:ext>
            </a:extLst>
          </p:cNvPr>
          <p:cNvSpPr txBox="1"/>
          <p:nvPr/>
        </p:nvSpPr>
        <p:spPr>
          <a:xfrm>
            <a:off x="3431662" y="1656232"/>
            <a:ext cx="1851789" cy="369332"/>
          </a:xfrm>
          <a:prstGeom prst="rect">
            <a:avLst/>
          </a:prstGeom>
          <a:noFill/>
        </p:spPr>
        <p:txBody>
          <a:bodyPr wrap="none" rtlCol="0">
            <a:spAutoFit/>
          </a:bodyPr>
          <a:lstStyle/>
          <a:p>
            <a:r>
              <a:rPr lang="en-US" dirty="0"/>
              <a:t>Sharded Cluster</a:t>
            </a:r>
          </a:p>
        </p:txBody>
      </p:sp>
      <p:cxnSp>
        <p:nvCxnSpPr>
          <p:cNvPr id="25" name="Straight Arrow Connector 24">
            <a:extLst>
              <a:ext uri="{FF2B5EF4-FFF2-40B4-BE49-F238E27FC236}">
                <a16:creationId xmlns:a16="http://schemas.microsoft.com/office/drawing/2014/main" id="{94070BAD-4082-6A8F-BCDF-5A4B3A4C7736}"/>
              </a:ext>
            </a:extLst>
          </p:cNvPr>
          <p:cNvCxnSpPr>
            <a:stCxn id="24" idx="2"/>
            <a:endCxn id="23" idx="0"/>
          </p:cNvCxnSpPr>
          <p:nvPr/>
        </p:nvCxnSpPr>
        <p:spPr>
          <a:xfrm flipH="1">
            <a:off x="1329169" y="2025564"/>
            <a:ext cx="3028388" cy="36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02B646-0885-E472-8DA2-33617D78EBA4}"/>
              </a:ext>
            </a:extLst>
          </p:cNvPr>
          <p:cNvCxnSpPr>
            <a:stCxn id="24" idx="2"/>
            <a:endCxn id="22" idx="0"/>
          </p:cNvCxnSpPr>
          <p:nvPr/>
        </p:nvCxnSpPr>
        <p:spPr>
          <a:xfrm>
            <a:off x="4357557" y="2025564"/>
            <a:ext cx="3194613" cy="318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1FBAFF-2E60-A2EF-90ED-2DA45A8AD95D}"/>
              </a:ext>
            </a:extLst>
          </p:cNvPr>
          <p:cNvCxnSpPr>
            <a:cxnSpLocks/>
            <a:stCxn id="24" idx="2"/>
            <a:endCxn id="21" idx="0"/>
          </p:cNvCxnSpPr>
          <p:nvPr/>
        </p:nvCxnSpPr>
        <p:spPr>
          <a:xfrm flipH="1">
            <a:off x="4351178" y="2025564"/>
            <a:ext cx="6379" cy="32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6F55758-E5AA-030A-57AF-5CAE344B597A}"/>
              </a:ext>
            </a:extLst>
          </p:cNvPr>
          <p:cNvCxnSpPr>
            <a:cxnSpLocks/>
            <a:stCxn id="23" idx="2"/>
            <a:endCxn id="18" idx="0"/>
          </p:cNvCxnSpPr>
          <p:nvPr/>
        </p:nvCxnSpPr>
        <p:spPr>
          <a:xfrm>
            <a:off x="1329169" y="2756416"/>
            <a:ext cx="0" cy="16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80FFFB-5A9F-FC07-E1AB-DDD63BF36A42}"/>
              </a:ext>
            </a:extLst>
          </p:cNvPr>
          <p:cNvCxnSpPr>
            <a:cxnSpLocks/>
            <a:stCxn id="21" idx="2"/>
            <a:endCxn id="19" idx="0"/>
          </p:cNvCxnSpPr>
          <p:nvPr/>
        </p:nvCxnSpPr>
        <p:spPr>
          <a:xfrm>
            <a:off x="4351178" y="2718406"/>
            <a:ext cx="0" cy="18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31F508F-6344-9FAE-8C7D-2B4EE73044E2}"/>
              </a:ext>
            </a:extLst>
          </p:cNvPr>
          <p:cNvCxnSpPr>
            <a:cxnSpLocks/>
            <a:stCxn id="22" idx="2"/>
            <a:endCxn id="20" idx="0"/>
          </p:cNvCxnSpPr>
          <p:nvPr/>
        </p:nvCxnSpPr>
        <p:spPr>
          <a:xfrm>
            <a:off x="7552170" y="2713747"/>
            <a:ext cx="0" cy="187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52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3982-EAB8-A3A5-0D56-2CDF6AD91CE3}"/>
              </a:ext>
            </a:extLst>
          </p:cNvPr>
          <p:cNvSpPr>
            <a:spLocks noGrp="1"/>
          </p:cNvSpPr>
          <p:nvPr>
            <p:ph type="title"/>
          </p:nvPr>
        </p:nvSpPr>
        <p:spPr/>
        <p:txBody>
          <a:bodyPr/>
          <a:lstStyle/>
          <a:p>
            <a:r>
              <a:rPr lang="en-US" dirty="0"/>
              <a:t>MongoDB Features</a:t>
            </a:r>
          </a:p>
        </p:txBody>
      </p:sp>
      <p:sp>
        <p:nvSpPr>
          <p:cNvPr id="3" name="Content Placeholder 2">
            <a:extLst>
              <a:ext uri="{FF2B5EF4-FFF2-40B4-BE49-F238E27FC236}">
                <a16:creationId xmlns:a16="http://schemas.microsoft.com/office/drawing/2014/main" id="{CE997873-9B4A-5C43-A9CE-D5CA1AEE5EA4}"/>
              </a:ext>
            </a:extLst>
          </p:cNvPr>
          <p:cNvSpPr>
            <a:spLocks noGrp="1"/>
          </p:cNvSpPr>
          <p:nvPr>
            <p:ph idx="1"/>
          </p:nvPr>
        </p:nvSpPr>
        <p:spPr/>
        <p:txBody>
          <a:bodyPr>
            <a:normAutofit fontScale="92500" lnSpcReduction="20000"/>
          </a:bodyPr>
          <a:lstStyle/>
          <a:p>
            <a:r>
              <a:rPr lang="en-US" dirty="0"/>
              <a:t>Document-Oriented storage</a:t>
            </a:r>
          </a:p>
          <a:p>
            <a:r>
              <a:rPr lang="en-US" dirty="0"/>
              <a:t>Full Index Support</a:t>
            </a:r>
          </a:p>
          <a:p>
            <a:r>
              <a:rPr lang="en-US" dirty="0"/>
              <a:t>Replication &amp; High Availability</a:t>
            </a:r>
          </a:p>
          <a:p>
            <a:r>
              <a:rPr lang="en-US" dirty="0"/>
              <a:t>Auto-</a:t>
            </a:r>
            <a:r>
              <a:rPr lang="en-US" dirty="0" err="1"/>
              <a:t>Sharding</a:t>
            </a:r>
            <a:endParaRPr lang="en-US" dirty="0"/>
          </a:p>
          <a:p>
            <a:r>
              <a:rPr lang="en-US" dirty="0"/>
              <a:t>Aggregation</a:t>
            </a:r>
          </a:p>
          <a:p>
            <a:r>
              <a:rPr lang="en-US" dirty="0"/>
              <a:t>Language Support</a:t>
            </a:r>
          </a:p>
          <a:p>
            <a:pPr lvl="1"/>
            <a:r>
              <a:rPr lang="en-US" dirty="0"/>
              <a:t>JavaScript, Python, Ruby, Perl, Java, Java, Scala, C#, C++, Haskell, Erlang</a:t>
            </a:r>
          </a:p>
          <a:p>
            <a:r>
              <a:rPr lang="en-US" dirty="0"/>
              <a:t>Active Community</a:t>
            </a:r>
          </a:p>
          <a:p>
            <a:r>
              <a:rPr lang="en-US" dirty="0"/>
              <a:t>Good documentation</a:t>
            </a:r>
          </a:p>
          <a:p>
            <a:r>
              <a:rPr lang="en-US" dirty="0"/>
              <a:t>ACID Compliant!</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87075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CAB27D-6F11-215E-7906-D30AF7191368}"/>
              </a:ext>
            </a:extLst>
          </p:cNvPr>
          <p:cNvPicPr>
            <a:picLocks noChangeAspect="1"/>
          </p:cNvPicPr>
          <p:nvPr/>
        </p:nvPicPr>
        <p:blipFill rotWithShape="1">
          <a:blip r:embed="rId2"/>
          <a:srcRect t="1757" b="16368"/>
          <a:stretch/>
        </p:blipFill>
        <p:spPr>
          <a:xfrm>
            <a:off x="-232632" y="761051"/>
            <a:ext cx="7772400" cy="3579527"/>
          </a:xfrm>
          <a:prstGeom prst="rect">
            <a:avLst/>
          </a:prstGeom>
        </p:spPr>
      </p:pic>
      <p:sp>
        <p:nvSpPr>
          <p:cNvPr id="2" name="Title 1">
            <a:extLst>
              <a:ext uri="{FF2B5EF4-FFF2-40B4-BE49-F238E27FC236}">
                <a16:creationId xmlns:a16="http://schemas.microsoft.com/office/drawing/2014/main" id="{FCDB5BFC-FB22-92A3-AB1C-6786E7084E45}"/>
              </a:ext>
            </a:extLst>
          </p:cNvPr>
          <p:cNvSpPr>
            <a:spLocks noGrp="1"/>
          </p:cNvSpPr>
          <p:nvPr>
            <p:ph type="title"/>
          </p:nvPr>
        </p:nvSpPr>
        <p:spPr>
          <a:xfrm>
            <a:off x="45157" y="273844"/>
            <a:ext cx="9189154" cy="994172"/>
          </a:xfrm>
        </p:spPr>
        <p:txBody>
          <a:bodyPr>
            <a:noAutofit/>
          </a:bodyPr>
          <a:lstStyle/>
          <a:p>
            <a:r>
              <a:rPr lang="en-US" sz="2400" dirty="0"/>
              <a:t>An example Sharded Cluster architecture in production…</a:t>
            </a:r>
            <a:br>
              <a:rPr lang="en-US" sz="2400" dirty="0"/>
            </a:br>
            <a:br>
              <a:rPr lang="en-US" sz="2400" dirty="0"/>
            </a:br>
            <a:endParaRPr lang="en-US" sz="2400" dirty="0"/>
          </a:p>
        </p:txBody>
      </p:sp>
      <p:pic>
        <p:nvPicPr>
          <p:cNvPr id="5" name="Picture 4">
            <a:extLst>
              <a:ext uri="{FF2B5EF4-FFF2-40B4-BE49-F238E27FC236}">
                <a16:creationId xmlns:a16="http://schemas.microsoft.com/office/drawing/2014/main" id="{9E7299D3-5933-104A-B907-53EF29F47BEA}"/>
              </a:ext>
            </a:extLst>
          </p:cNvPr>
          <p:cNvPicPr>
            <a:picLocks noChangeAspect="1"/>
          </p:cNvPicPr>
          <p:nvPr/>
        </p:nvPicPr>
        <p:blipFill>
          <a:blip r:embed="rId3"/>
          <a:stretch>
            <a:fillRect/>
          </a:stretch>
        </p:blipFill>
        <p:spPr>
          <a:xfrm>
            <a:off x="1419941" y="1358046"/>
            <a:ext cx="2101743" cy="1157347"/>
          </a:xfrm>
          <a:prstGeom prst="rect">
            <a:avLst/>
          </a:prstGeom>
        </p:spPr>
      </p:pic>
      <p:pic>
        <p:nvPicPr>
          <p:cNvPr id="6" name="Picture 5">
            <a:extLst>
              <a:ext uri="{FF2B5EF4-FFF2-40B4-BE49-F238E27FC236}">
                <a16:creationId xmlns:a16="http://schemas.microsoft.com/office/drawing/2014/main" id="{814A5533-5775-AD38-705D-B5D3F20AEF77}"/>
              </a:ext>
            </a:extLst>
          </p:cNvPr>
          <p:cNvPicPr>
            <a:picLocks noChangeAspect="1"/>
          </p:cNvPicPr>
          <p:nvPr/>
        </p:nvPicPr>
        <p:blipFill>
          <a:blip r:embed="rId4"/>
          <a:stretch>
            <a:fillRect/>
          </a:stretch>
        </p:blipFill>
        <p:spPr>
          <a:xfrm>
            <a:off x="1708744" y="761052"/>
            <a:ext cx="1677816" cy="962797"/>
          </a:xfrm>
          <a:prstGeom prst="rect">
            <a:avLst/>
          </a:prstGeom>
        </p:spPr>
      </p:pic>
      <p:cxnSp>
        <p:nvCxnSpPr>
          <p:cNvPr id="7" name="Elbow Connector 6">
            <a:extLst>
              <a:ext uri="{FF2B5EF4-FFF2-40B4-BE49-F238E27FC236}">
                <a16:creationId xmlns:a16="http://schemas.microsoft.com/office/drawing/2014/main" id="{1755A7C8-30EC-E6E5-C438-F6E4E8E7645C}"/>
              </a:ext>
            </a:extLst>
          </p:cNvPr>
          <p:cNvCxnSpPr/>
          <p:nvPr/>
        </p:nvCxnSpPr>
        <p:spPr>
          <a:xfrm rot="5400000">
            <a:off x="1894916" y="1842750"/>
            <a:ext cx="745931" cy="5993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6CE10DD1-FD4A-E55F-55AC-D4625A20878B}"/>
              </a:ext>
            </a:extLst>
          </p:cNvPr>
          <p:cNvCxnSpPr>
            <a:cxnSpLocks/>
          </p:cNvCxnSpPr>
          <p:nvPr/>
        </p:nvCxnSpPr>
        <p:spPr>
          <a:xfrm rot="16200000" flipH="1">
            <a:off x="2582635" y="1861959"/>
            <a:ext cx="745932" cy="5609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11CC3F-E7AE-FB32-EE95-52E5BB20B4C0}"/>
              </a:ext>
            </a:extLst>
          </p:cNvPr>
          <p:cNvSpPr txBox="1"/>
          <p:nvPr/>
        </p:nvSpPr>
        <p:spPr>
          <a:xfrm>
            <a:off x="2040097" y="1858011"/>
            <a:ext cx="1162498" cy="261610"/>
          </a:xfrm>
          <a:prstGeom prst="rect">
            <a:avLst/>
          </a:prstGeom>
          <a:noFill/>
        </p:spPr>
        <p:txBody>
          <a:bodyPr wrap="none" rtlCol="0">
            <a:spAutoFit/>
          </a:bodyPr>
          <a:lstStyle/>
          <a:p>
            <a:r>
              <a:rPr lang="en-US" sz="1100" dirty="0"/>
              <a:t>Proxy Server(s)</a:t>
            </a:r>
          </a:p>
        </p:txBody>
      </p:sp>
      <p:sp>
        <p:nvSpPr>
          <p:cNvPr id="11" name="TextBox 10">
            <a:extLst>
              <a:ext uri="{FF2B5EF4-FFF2-40B4-BE49-F238E27FC236}">
                <a16:creationId xmlns:a16="http://schemas.microsoft.com/office/drawing/2014/main" id="{FF77397E-9540-305F-0769-4628697FD26C}"/>
              </a:ext>
            </a:extLst>
          </p:cNvPr>
          <p:cNvSpPr txBox="1"/>
          <p:nvPr/>
        </p:nvSpPr>
        <p:spPr>
          <a:xfrm>
            <a:off x="6325086" y="2424669"/>
            <a:ext cx="2818913" cy="1107996"/>
          </a:xfrm>
          <a:prstGeom prst="rect">
            <a:avLst/>
          </a:prstGeom>
          <a:noFill/>
        </p:spPr>
        <p:txBody>
          <a:bodyPr wrap="square" rtlCol="0">
            <a:spAutoFit/>
          </a:bodyPr>
          <a:lstStyle/>
          <a:p>
            <a:r>
              <a:rPr lang="en-US" sz="1100" b="0" i="1" dirty="0">
                <a:solidFill>
                  <a:srgbClr val="202124"/>
                </a:solidFill>
                <a:effectLst/>
                <a:latin typeface="Google Sans"/>
              </a:rPr>
              <a:t>Config servers </a:t>
            </a:r>
            <a:r>
              <a:rPr lang="en-US" sz="1100" b="0" i="1" dirty="0">
                <a:solidFill>
                  <a:srgbClr val="040C28"/>
                </a:solidFill>
                <a:effectLst/>
                <a:latin typeface="Google Sans"/>
              </a:rPr>
              <a:t>store the metadata for a sharded cluster</a:t>
            </a:r>
            <a:r>
              <a:rPr lang="en-US" sz="1100" b="0" i="1" dirty="0">
                <a:solidFill>
                  <a:srgbClr val="202124"/>
                </a:solidFill>
                <a:effectLst/>
                <a:latin typeface="Google Sans"/>
              </a:rPr>
              <a:t>. The metadata reflects state and organization for all data and components within the sharded cluster. The metadata includes the list of chunks on every shard and the ranges that define the chunks.</a:t>
            </a:r>
            <a:endParaRPr lang="en-US" sz="1100" i="1" dirty="0"/>
          </a:p>
        </p:txBody>
      </p:sp>
    </p:spTree>
    <p:extLst>
      <p:ext uri="{BB962C8B-B14F-4D97-AF65-F5344CB8AC3E}">
        <p14:creationId xmlns:p14="http://schemas.microsoft.com/office/powerpoint/2010/main" val="3022529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2322-E0C5-0D5D-EE0B-19BBA03664AC}"/>
              </a:ext>
            </a:extLst>
          </p:cNvPr>
          <p:cNvSpPr>
            <a:spLocks noGrp="1"/>
          </p:cNvSpPr>
          <p:nvPr>
            <p:ph type="title"/>
          </p:nvPr>
        </p:nvSpPr>
        <p:spPr/>
        <p:txBody>
          <a:bodyPr/>
          <a:lstStyle/>
          <a:p>
            <a:r>
              <a:rPr lang="en-US" dirty="0"/>
              <a:t>Follow along with supplied notebooks</a:t>
            </a:r>
          </a:p>
        </p:txBody>
      </p:sp>
      <p:sp>
        <p:nvSpPr>
          <p:cNvPr id="3" name="Content Placeholder 2">
            <a:extLst>
              <a:ext uri="{FF2B5EF4-FFF2-40B4-BE49-F238E27FC236}">
                <a16:creationId xmlns:a16="http://schemas.microsoft.com/office/drawing/2014/main" id="{59542211-74FC-17B0-6271-E3810BF0B0F1}"/>
              </a:ext>
            </a:extLst>
          </p:cNvPr>
          <p:cNvSpPr>
            <a:spLocks noGrp="1"/>
          </p:cNvSpPr>
          <p:nvPr>
            <p:ph idx="1"/>
          </p:nvPr>
        </p:nvSpPr>
        <p:spPr/>
        <p:txBody>
          <a:bodyPr/>
          <a:lstStyle/>
          <a:p>
            <a:pPr marL="0" indent="0">
              <a:buNone/>
            </a:pPr>
            <a:r>
              <a:rPr lang="en-US" dirty="0"/>
              <a:t>Got to our classroom GitHub Repo</a:t>
            </a:r>
          </a:p>
          <a:p>
            <a:pPr marL="0" indent="0">
              <a:buNone/>
            </a:pPr>
            <a:r>
              <a:rPr lang="en-US" dirty="0">
                <a:hlinkClick r:id="rId2"/>
              </a:rPr>
              <a:t>https://github.com/prof-tcsmith/dm-f23</a:t>
            </a:r>
            <a:endParaRPr lang="en-US" dirty="0"/>
          </a:p>
          <a:p>
            <a:pPr marL="0" indent="0">
              <a:buNone/>
            </a:pPr>
            <a:endParaRPr lang="en-US" dirty="0"/>
          </a:p>
        </p:txBody>
      </p:sp>
    </p:spTree>
    <p:extLst>
      <p:ext uri="{BB962C8B-B14F-4D97-AF65-F5344CB8AC3E}">
        <p14:creationId xmlns:p14="http://schemas.microsoft.com/office/powerpoint/2010/main" val="2168416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0D2D-AE9C-F3EA-8751-DA4E24601B87}"/>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6E4973C9-2E0A-21F1-3100-429ADD43953A}"/>
              </a:ext>
            </a:extLst>
          </p:cNvPr>
          <p:cNvSpPr>
            <a:spLocks noGrp="1"/>
          </p:cNvSpPr>
          <p:nvPr>
            <p:ph idx="1"/>
          </p:nvPr>
        </p:nvSpPr>
        <p:spPr/>
        <p:txBody>
          <a:bodyPr>
            <a:normAutofit/>
          </a:bodyPr>
          <a:lstStyle/>
          <a:p>
            <a:r>
              <a:rPr lang="en-US" dirty="0"/>
              <a:t>Work through the supplied MongoDB tutorial on Canvas (it’s very short)</a:t>
            </a:r>
          </a:p>
          <a:p>
            <a:r>
              <a:rPr lang="en-US" dirty="0"/>
              <a:t>Work through all of the MongoDB Tutorial Notebooks</a:t>
            </a:r>
          </a:p>
          <a:p>
            <a:r>
              <a:rPr lang="en-US" dirty="0"/>
              <a:t>Take MongoDB Quiz</a:t>
            </a:r>
          </a:p>
          <a:p>
            <a:r>
              <a:rPr lang="en-US" dirty="0"/>
              <a:t>Complete MongoDB assignment</a:t>
            </a:r>
          </a:p>
          <a:p>
            <a:endParaRPr lang="en-US" dirty="0"/>
          </a:p>
        </p:txBody>
      </p:sp>
    </p:spTree>
    <p:extLst>
      <p:ext uri="{BB962C8B-B14F-4D97-AF65-F5344CB8AC3E}">
        <p14:creationId xmlns:p14="http://schemas.microsoft.com/office/powerpoint/2010/main" val="3306777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0D2D-AE9C-F3EA-8751-DA4E24601B87}"/>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6E4973C9-2E0A-21F1-3100-429ADD43953A}"/>
              </a:ext>
            </a:extLst>
          </p:cNvPr>
          <p:cNvSpPr>
            <a:spLocks noGrp="1"/>
          </p:cNvSpPr>
          <p:nvPr>
            <p:ph idx="1"/>
          </p:nvPr>
        </p:nvSpPr>
        <p:spPr/>
        <p:txBody>
          <a:bodyPr/>
          <a:lstStyle/>
          <a:p>
            <a:r>
              <a:rPr lang="en-US" dirty="0"/>
              <a:t>MongoDB Tutorial Notebooks</a:t>
            </a:r>
          </a:p>
          <a:p>
            <a:pPr lvl="1"/>
            <a:r>
              <a:rPr lang="en-US" dirty="0"/>
              <a:t>Create your MongoDB Atlas Account</a:t>
            </a:r>
          </a:p>
          <a:p>
            <a:pPr lvl="1"/>
            <a:r>
              <a:rPr lang="en-US" dirty="0"/>
              <a:t>Insert data</a:t>
            </a:r>
          </a:p>
          <a:p>
            <a:pPr lvl="1"/>
            <a:r>
              <a:rPr lang="en-US" dirty="0"/>
              <a:t>Query Data</a:t>
            </a:r>
          </a:p>
          <a:p>
            <a:pPr lvl="1"/>
            <a:r>
              <a:rPr lang="en-US" dirty="0"/>
              <a:t>Update Data</a:t>
            </a:r>
          </a:p>
          <a:p>
            <a:pPr lvl="1"/>
            <a:r>
              <a:rPr lang="en-US" dirty="0"/>
              <a:t>Advanced Queries</a:t>
            </a:r>
          </a:p>
          <a:p>
            <a:pPr lvl="1"/>
            <a:r>
              <a:rPr lang="en-US" dirty="0"/>
              <a:t>Aggregation (MongoDB version of MapReduce)</a:t>
            </a:r>
          </a:p>
          <a:p>
            <a:pPr lvl="1"/>
            <a:r>
              <a:rPr lang="en-US" dirty="0"/>
              <a:t>Reading BSON data</a:t>
            </a:r>
          </a:p>
          <a:p>
            <a:pPr lvl="1"/>
            <a:r>
              <a:rPr lang="en-US" dirty="0"/>
              <a:t>Writing BASON data</a:t>
            </a:r>
          </a:p>
        </p:txBody>
      </p:sp>
    </p:spTree>
    <p:extLst>
      <p:ext uri="{BB962C8B-B14F-4D97-AF65-F5344CB8AC3E}">
        <p14:creationId xmlns:p14="http://schemas.microsoft.com/office/powerpoint/2010/main" val="648479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DC0F9A-4A31-4F0C-8A6A-FDDEB04FAA45}"/>
              </a:ext>
            </a:extLst>
          </p:cNvPr>
          <p:cNvSpPr>
            <a:spLocks noGrp="1"/>
          </p:cNvSpPr>
          <p:nvPr>
            <p:ph type="title"/>
          </p:nvPr>
        </p:nvSpPr>
        <p:spPr/>
        <p:txBody>
          <a:bodyPr/>
          <a:lstStyle/>
          <a:p>
            <a:r>
              <a:rPr lang="en-US" dirty="0" err="1"/>
              <a:t>MidTerm</a:t>
            </a:r>
            <a:r>
              <a:rPr lang="en-US" dirty="0"/>
              <a:t> Next week</a:t>
            </a:r>
          </a:p>
        </p:txBody>
      </p:sp>
      <p:sp>
        <p:nvSpPr>
          <p:cNvPr id="2" name="Content Placeholder 1">
            <a:extLst>
              <a:ext uri="{FF2B5EF4-FFF2-40B4-BE49-F238E27FC236}">
                <a16:creationId xmlns:a16="http://schemas.microsoft.com/office/drawing/2014/main" id="{5A41604C-6372-B3E1-9E2B-1A1C77F8BEDD}"/>
              </a:ext>
            </a:extLst>
          </p:cNvPr>
          <p:cNvSpPr>
            <a:spLocks noGrp="1"/>
          </p:cNvSpPr>
          <p:nvPr>
            <p:ph idx="1"/>
          </p:nvPr>
        </p:nvSpPr>
        <p:spPr/>
        <p:txBody>
          <a:bodyPr>
            <a:normAutofit fontScale="47500" lnSpcReduction="20000"/>
          </a:bodyPr>
          <a:lstStyle/>
          <a:p>
            <a:pPr>
              <a:lnSpc>
                <a:spcPct val="150000"/>
              </a:lnSpc>
              <a:spcBef>
                <a:spcPts val="329"/>
              </a:spcBef>
              <a:buFont typeface="Wingdings" pitchFamily="2" charset="2"/>
              <a:buChar char="§"/>
            </a:pPr>
            <a:r>
              <a:rPr lang="en-US" altLang="en-US" sz="2400" dirty="0">
                <a:latin typeface="Arial" pitchFamily="34" charset="0"/>
                <a:cs typeface="Arial" pitchFamily="34" charset="0"/>
              </a:rPr>
              <a:t>Multiple Choice</a:t>
            </a:r>
          </a:p>
          <a:p>
            <a:pPr lvl="1">
              <a:lnSpc>
                <a:spcPct val="150000"/>
              </a:lnSpc>
              <a:spcBef>
                <a:spcPts val="329"/>
              </a:spcBef>
              <a:buFont typeface="Wingdings" pitchFamily="2" charset="2"/>
              <a:buChar char="§"/>
            </a:pPr>
            <a:r>
              <a:rPr lang="en-US" altLang="en-US" sz="2100" dirty="0"/>
              <a:t>Closed book</a:t>
            </a:r>
          </a:p>
          <a:p>
            <a:pPr lvl="1">
              <a:lnSpc>
                <a:spcPct val="150000"/>
              </a:lnSpc>
              <a:spcBef>
                <a:spcPts val="329"/>
              </a:spcBef>
              <a:buFont typeface="Wingdings" pitchFamily="2" charset="2"/>
              <a:buChar char="§"/>
            </a:pPr>
            <a:r>
              <a:rPr lang="en-US" altLang="en-US" sz="2100" dirty="0"/>
              <a:t>You can bring one page 8 by 11 sheet with notes</a:t>
            </a:r>
          </a:p>
          <a:p>
            <a:pPr lvl="1">
              <a:lnSpc>
                <a:spcPct val="150000"/>
              </a:lnSpc>
              <a:spcBef>
                <a:spcPts val="329"/>
              </a:spcBef>
              <a:buFont typeface="Wingdings" pitchFamily="2" charset="2"/>
              <a:buChar char="§"/>
            </a:pPr>
            <a:r>
              <a:rPr lang="en-US" altLang="en-US" sz="2100" dirty="0"/>
              <a:t>20-30 minutes in length</a:t>
            </a:r>
          </a:p>
          <a:p>
            <a:pPr lvl="1">
              <a:lnSpc>
                <a:spcPct val="150000"/>
              </a:lnSpc>
              <a:spcBef>
                <a:spcPts val="329"/>
              </a:spcBef>
              <a:buFont typeface="Wingdings" pitchFamily="2" charset="2"/>
              <a:buChar char="§"/>
            </a:pPr>
            <a:r>
              <a:rPr lang="en-US" altLang="en-US" sz="2100" dirty="0"/>
              <a:t>20-30 multiple choice questions</a:t>
            </a:r>
          </a:p>
          <a:p>
            <a:pPr lvl="2">
              <a:lnSpc>
                <a:spcPct val="150000"/>
              </a:lnSpc>
              <a:spcBef>
                <a:spcPts val="329"/>
              </a:spcBef>
              <a:buFont typeface="Wingdings" pitchFamily="2" charset="2"/>
              <a:buChar char="§"/>
            </a:pPr>
            <a:r>
              <a:rPr lang="en-US" altLang="en-US" sz="1800" dirty="0"/>
              <a:t>Covers all the topics covered thus far</a:t>
            </a:r>
          </a:p>
          <a:p>
            <a:pPr>
              <a:lnSpc>
                <a:spcPct val="150000"/>
              </a:lnSpc>
              <a:spcBef>
                <a:spcPts val="329"/>
              </a:spcBef>
              <a:buFont typeface="Wingdings" pitchFamily="2" charset="2"/>
              <a:buChar char="§"/>
            </a:pPr>
            <a:r>
              <a:rPr lang="en-US" altLang="en-US" sz="2400" dirty="0">
                <a:latin typeface="Arial" pitchFamily="34" charset="0"/>
                <a:cs typeface="Arial" pitchFamily="34" charset="0"/>
              </a:rPr>
              <a:t>Programming Problem</a:t>
            </a:r>
          </a:p>
          <a:p>
            <a:pPr lvl="1">
              <a:lnSpc>
                <a:spcPct val="150000"/>
              </a:lnSpc>
              <a:spcBef>
                <a:spcPts val="329"/>
              </a:spcBef>
              <a:buFont typeface="Wingdings" pitchFamily="2" charset="2"/>
              <a:buChar char="§"/>
            </a:pPr>
            <a:r>
              <a:rPr lang="en-US" altLang="en-US" sz="2100" dirty="0"/>
              <a:t>A programming problem/task that will require you to demonstrate knowledge of the topics covered thus far.</a:t>
            </a:r>
            <a:endParaRPr lang="en-US" altLang="en-US" sz="2100" dirty="0">
              <a:latin typeface="Arial" pitchFamily="34" charset="0"/>
              <a:cs typeface="Arial" pitchFamily="34" charset="0"/>
            </a:endParaRPr>
          </a:p>
          <a:p>
            <a:pPr lvl="1">
              <a:lnSpc>
                <a:spcPct val="150000"/>
              </a:lnSpc>
              <a:spcBef>
                <a:spcPts val="329"/>
              </a:spcBef>
              <a:buFont typeface="Wingdings" pitchFamily="2" charset="2"/>
              <a:buChar char="§"/>
            </a:pPr>
            <a:r>
              <a:rPr lang="en-US" altLang="en-US" sz="2100" dirty="0">
                <a:latin typeface="Arial" pitchFamily="34" charset="0"/>
                <a:cs typeface="Arial" pitchFamily="34" charset="0"/>
              </a:rPr>
              <a:t>Closed book</a:t>
            </a:r>
          </a:p>
          <a:p>
            <a:pPr lvl="1">
              <a:lnSpc>
                <a:spcPct val="150000"/>
              </a:lnSpc>
              <a:spcBef>
                <a:spcPts val="329"/>
              </a:spcBef>
              <a:buFont typeface="Wingdings" pitchFamily="2" charset="2"/>
              <a:buChar char="§"/>
            </a:pPr>
            <a:r>
              <a:rPr lang="en-US" altLang="en-US" sz="2100" dirty="0">
                <a:latin typeface="Arial" pitchFamily="34" charset="0"/>
                <a:cs typeface="Arial" pitchFamily="34" charset="0"/>
              </a:rPr>
              <a:t>You will use DEV01 environment</a:t>
            </a:r>
          </a:p>
          <a:p>
            <a:pPr lvl="2">
              <a:lnSpc>
                <a:spcPct val="150000"/>
              </a:lnSpc>
              <a:spcBef>
                <a:spcPts val="329"/>
              </a:spcBef>
              <a:buFont typeface="Wingdings" pitchFamily="2" charset="2"/>
              <a:buChar char="§"/>
            </a:pPr>
            <a:r>
              <a:rPr lang="en-US" altLang="en-US" sz="1800" dirty="0"/>
              <a:t>You can access any of your work stored on DEV01</a:t>
            </a:r>
          </a:p>
          <a:p>
            <a:pPr lvl="2">
              <a:lnSpc>
                <a:spcPct val="150000"/>
              </a:lnSpc>
              <a:spcBef>
                <a:spcPts val="329"/>
              </a:spcBef>
              <a:buFont typeface="Wingdings" pitchFamily="2" charset="2"/>
              <a:buChar char="§"/>
            </a:pPr>
            <a:r>
              <a:rPr lang="en-US" altLang="en-US" sz="1800" dirty="0">
                <a:latin typeface="Arial" pitchFamily="34" charset="0"/>
                <a:cs typeface="Arial" pitchFamily="34" charset="0"/>
              </a:rPr>
              <a:t>No other sources or assistance allowed</a:t>
            </a:r>
          </a:p>
          <a:p>
            <a:pPr lvl="1">
              <a:lnSpc>
                <a:spcPct val="150000"/>
              </a:lnSpc>
              <a:spcBef>
                <a:spcPts val="329"/>
              </a:spcBef>
              <a:buFont typeface="Wingdings" pitchFamily="2" charset="2"/>
              <a:buChar char="§"/>
            </a:pPr>
            <a:r>
              <a:rPr lang="en-US" altLang="en-US" sz="2100" dirty="0">
                <a:latin typeface="Arial" pitchFamily="34" charset="0"/>
                <a:cs typeface="Arial" pitchFamily="34" charset="0"/>
              </a:rPr>
              <a:t>Up to 120 minutes in length</a:t>
            </a:r>
          </a:p>
        </p:txBody>
      </p:sp>
    </p:spTree>
    <p:extLst>
      <p:ext uri="{BB962C8B-B14F-4D97-AF65-F5344CB8AC3E}">
        <p14:creationId xmlns:p14="http://schemas.microsoft.com/office/powerpoint/2010/main" val="116277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CB97E-45C6-4E77-C571-0B96D18F995C}"/>
              </a:ext>
            </a:extLst>
          </p:cNvPr>
          <p:cNvSpPr txBox="1"/>
          <p:nvPr/>
        </p:nvSpPr>
        <p:spPr>
          <a:xfrm>
            <a:off x="2456873" y="1634836"/>
            <a:ext cx="4637808" cy="769441"/>
          </a:xfrm>
          <a:prstGeom prst="rect">
            <a:avLst/>
          </a:prstGeom>
          <a:noFill/>
        </p:spPr>
        <p:txBody>
          <a:bodyPr wrap="none" rtlCol="0">
            <a:spAutoFit/>
          </a:bodyPr>
          <a:lstStyle/>
          <a:p>
            <a:r>
              <a:rPr lang="en-US" sz="4400" b="1" dirty="0">
                <a:solidFill>
                  <a:schemeClr val="bg1"/>
                </a:solidFill>
              </a:rPr>
              <a:t>Happy Learning!</a:t>
            </a:r>
          </a:p>
        </p:txBody>
      </p:sp>
    </p:spTree>
    <p:extLst>
      <p:ext uri="{BB962C8B-B14F-4D97-AF65-F5344CB8AC3E}">
        <p14:creationId xmlns:p14="http://schemas.microsoft.com/office/powerpoint/2010/main" val="233293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6CFF-7346-ADBD-18D1-A73E3F4F80FE}"/>
              </a:ext>
            </a:extLst>
          </p:cNvPr>
          <p:cNvSpPr>
            <a:spLocks noGrp="1"/>
          </p:cNvSpPr>
          <p:nvPr>
            <p:ph type="title"/>
          </p:nvPr>
        </p:nvSpPr>
        <p:spPr/>
        <p:txBody>
          <a:bodyPr/>
          <a:lstStyle/>
          <a:p>
            <a:r>
              <a:rPr lang="en-US" dirty="0"/>
              <a:t>8 database paradigms</a:t>
            </a:r>
          </a:p>
        </p:txBody>
      </p:sp>
      <p:sp>
        <p:nvSpPr>
          <p:cNvPr id="3" name="Content Placeholder 2">
            <a:extLst>
              <a:ext uri="{FF2B5EF4-FFF2-40B4-BE49-F238E27FC236}">
                <a16:creationId xmlns:a16="http://schemas.microsoft.com/office/drawing/2014/main" id="{2B6F5EBD-0874-50D0-30EC-ADCC9B5B2091}"/>
              </a:ext>
            </a:extLst>
          </p:cNvPr>
          <p:cNvSpPr>
            <a:spLocks noGrp="1"/>
          </p:cNvSpPr>
          <p:nvPr>
            <p:ph idx="1"/>
          </p:nvPr>
        </p:nvSpPr>
        <p:spPr/>
        <p:txBody>
          <a:bodyPr/>
          <a:lstStyle/>
          <a:p>
            <a:pPr algn="l">
              <a:buFont typeface="Arial" panose="020B0604020202020204" pitchFamily="34" charset="0"/>
              <a:buChar char="•"/>
            </a:pPr>
            <a:r>
              <a:rPr lang="en-US" b="0" i="0" dirty="0">
                <a:solidFill>
                  <a:srgbClr val="202124"/>
                </a:solidFill>
                <a:effectLst/>
                <a:latin typeface="Google Sans"/>
              </a:rPr>
              <a:t>Key-Value</a:t>
            </a:r>
          </a:p>
          <a:p>
            <a:pPr algn="l">
              <a:buFont typeface="Arial" panose="020B0604020202020204" pitchFamily="34" charset="0"/>
              <a:buChar char="•"/>
            </a:pPr>
            <a:r>
              <a:rPr lang="en-US" b="0" i="0" dirty="0">
                <a:solidFill>
                  <a:srgbClr val="202124"/>
                </a:solidFill>
                <a:effectLst/>
                <a:latin typeface="Google Sans"/>
              </a:rPr>
              <a:t>Wide Column</a:t>
            </a:r>
          </a:p>
          <a:p>
            <a:pPr algn="l">
              <a:buFont typeface="Arial" panose="020B0604020202020204" pitchFamily="34" charset="0"/>
              <a:buChar char="•"/>
            </a:pPr>
            <a:r>
              <a:rPr lang="en-US" b="0" i="0" dirty="0">
                <a:solidFill>
                  <a:srgbClr val="202124"/>
                </a:solidFill>
                <a:effectLst/>
                <a:latin typeface="Google Sans"/>
              </a:rPr>
              <a:t>Document Oriented</a:t>
            </a:r>
          </a:p>
          <a:p>
            <a:pPr algn="l">
              <a:buFont typeface="Arial" panose="020B0604020202020204" pitchFamily="34" charset="0"/>
              <a:buChar char="•"/>
            </a:pPr>
            <a:r>
              <a:rPr lang="en-US" b="0" i="0" dirty="0">
                <a:solidFill>
                  <a:srgbClr val="202124"/>
                </a:solidFill>
                <a:effectLst/>
                <a:latin typeface="Google Sans"/>
              </a:rPr>
              <a:t>Relational</a:t>
            </a:r>
          </a:p>
          <a:p>
            <a:pPr algn="l">
              <a:buFont typeface="Arial" panose="020B0604020202020204" pitchFamily="34" charset="0"/>
              <a:buChar char="•"/>
            </a:pPr>
            <a:r>
              <a:rPr lang="en-US" b="0" i="0" dirty="0">
                <a:solidFill>
                  <a:srgbClr val="202124"/>
                </a:solidFill>
                <a:effectLst/>
                <a:latin typeface="Google Sans"/>
              </a:rPr>
              <a:t>Graph</a:t>
            </a:r>
          </a:p>
          <a:p>
            <a:pPr algn="l">
              <a:buFont typeface="Arial" panose="020B0604020202020204" pitchFamily="34" charset="0"/>
              <a:buChar char="•"/>
            </a:pPr>
            <a:r>
              <a:rPr lang="en-US" b="0" i="0" dirty="0">
                <a:solidFill>
                  <a:srgbClr val="202124"/>
                </a:solidFill>
                <a:effectLst/>
                <a:latin typeface="Google Sans"/>
              </a:rPr>
              <a:t>Search Engine</a:t>
            </a:r>
          </a:p>
          <a:p>
            <a:pPr algn="l">
              <a:buFont typeface="Arial" panose="020B0604020202020204" pitchFamily="34" charset="0"/>
              <a:buChar char="•"/>
            </a:pPr>
            <a:r>
              <a:rPr lang="en-US" b="0" i="0" dirty="0">
                <a:solidFill>
                  <a:srgbClr val="202124"/>
                </a:solidFill>
                <a:effectLst/>
                <a:latin typeface="Google Sans"/>
              </a:rPr>
              <a:t>Multi-Model</a:t>
            </a:r>
          </a:p>
          <a:p>
            <a:pPr algn="l">
              <a:buFont typeface="Arial" panose="020B0604020202020204" pitchFamily="34" charset="0"/>
              <a:buChar char="•"/>
            </a:pPr>
            <a:r>
              <a:rPr lang="en-US" dirty="0">
                <a:solidFill>
                  <a:srgbClr val="202124"/>
                </a:solidFill>
                <a:latin typeface="Google Sans"/>
              </a:rPr>
              <a:t>Vector</a:t>
            </a:r>
            <a:endParaRPr lang="en-US" b="0" i="0" dirty="0">
              <a:solidFill>
                <a:srgbClr val="202124"/>
              </a:solidFill>
              <a:effectLst/>
              <a:latin typeface="Google Sans"/>
            </a:endParaRPr>
          </a:p>
        </p:txBody>
      </p:sp>
    </p:spTree>
    <p:extLst>
      <p:ext uri="{BB962C8B-B14F-4D97-AF65-F5344CB8AC3E}">
        <p14:creationId xmlns:p14="http://schemas.microsoft.com/office/powerpoint/2010/main" val="137867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y value database diagram">
            <a:extLst>
              <a:ext uri="{FF2B5EF4-FFF2-40B4-BE49-F238E27FC236}">
                <a16:creationId xmlns:a16="http://schemas.microsoft.com/office/drawing/2014/main" id="{823D4343-314F-8F60-8AB1-45CF2FD06B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5" b="33837"/>
          <a:stretch/>
        </p:blipFill>
        <p:spPr bwMode="auto">
          <a:xfrm>
            <a:off x="1" y="123176"/>
            <a:ext cx="5559136" cy="2858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80BF51-6ADD-D1C1-BCA1-B6767CD8CC8D}"/>
              </a:ext>
            </a:extLst>
          </p:cNvPr>
          <p:cNvPicPr>
            <a:picLocks noChangeAspect="1"/>
          </p:cNvPicPr>
          <p:nvPr/>
        </p:nvPicPr>
        <p:blipFill>
          <a:blip r:embed="rId3"/>
          <a:stretch>
            <a:fillRect/>
          </a:stretch>
        </p:blipFill>
        <p:spPr>
          <a:xfrm>
            <a:off x="194017" y="953052"/>
            <a:ext cx="5171103" cy="2028187"/>
          </a:xfrm>
          <a:prstGeom prst="rect">
            <a:avLst/>
          </a:prstGeom>
        </p:spPr>
      </p:pic>
      <p:pic>
        <p:nvPicPr>
          <p:cNvPr id="6" name="Picture 5">
            <a:extLst>
              <a:ext uri="{FF2B5EF4-FFF2-40B4-BE49-F238E27FC236}">
                <a16:creationId xmlns:a16="http://schemas.microsoft.com/office/drawing/2014/main" id="{2A45208A-EACC-4A02-5659-02BB5511B4FB}"/>
              </a:ext>
            </a:extLst>
          </p:cNvPr>
          <p:cNvPicPr>
            <a:picLocks noChangeAspect="1"/>
          </p:cNvPicPr>
          <p:nvPr/>
        </p:nvPicPr>
        <p:blipFill>
          <a:blip r:embed="rId4"/>
          <a:stretch>
            <a:fillRect/>
          </a:stretch>
        </p:blipFill>
        <p:spPr>
          <a:xfrm>
            <a:off x="452006" y="2835766"/>
            <a:ext cx="4405745" cy="1647802"/>
          </a:xfrm>
          <a:prstGeom prst="rect">
            <a:avLst/>
          </a:prstGeom>
        </p:spPr>
      </p:pic>
      <p:sp>
        <p:nvSpPr>
          <p:cNvPr id="8" name="TextBox 7">
            <a:extLst>
              <a:ext uri="{FF2B5EF4-FFF2-40B4-BE49-F238E27FC236}">
                <a16:creationId xmlns:a16="http://schemas.microsoft.com/office/drawing/2014/main" id="{ACB3D27E-F2A1-7093-E47E-F076DCE58269}"/>
              </a:ext>
            </a:extLst>
          </p:cNvPr>
          <p:cNvSpPr txBox="1"/>
          <p:nvPr/>
        </p:nvSpPr>
        <p:spPr>
          <a:xfrm>
            <a:off x="5365120" y="1412586"/>
            <a:ext cx="3196830" cy="30008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lumMod val="50000"/>
                  </a:schemeClr>
                </a:solidFill>
              </a:rPr>
              <a:t>Like a dictionary in Python</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In-Memory Database</a:t>
            </a:r>
          </a:p>
          <a:p>
            <a:pPr marL="628650" lvl="1" indent="-285750">
              <a:buFont typeface="Arial" panose="020B0604020202020204" pitchFamily="34" charset="0"/>
              <a:buChar char="•"/>
            </a:pPr>
            <a:r>
              <a:rPr lang="en-US" dirty="0">
                <a:solidFill>
                  <a:schemeClr val="accent6">
                    <a:lumMod val="50000"/>
                  </a:schemeClr>
                </a:solidFill>
              </a:rPr>
              <a:t>Limits the amount of data that can be stored</a:t>
            </a:r>
          </a:p>
          <a:p>
            <a:pPr marL="628650" lvl="1" indent="-285750">
              <a:buFont typeface="Arial" panose="020B0604020202020204" pitchFamily="34" charset="0"/>
              <a:buChar char="•"/>
            </a:pPr>
            <a:r>
              <a:rPr lang="en-US" dirty="0">
                <a:solidFill>
                  <a:schemeClr val="accent6">
                    <a:lumMod val="50000"/>
                  </a:schemeClr>
                </a:solidFill>
              </a:rPr>
              <a:t>Very fast (sub-microsecond)</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No Queries or Joins</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Best for</a:t>
            </a:r>
          </a:p>
          <a:p>
            <a:pPr marL="628650" lvl="1" indent="-285750">
              <a:buFont typeface="Arial" panose="020B0604020202020204" pitchFamily="34" charset="0"/>
              <a:buChar char="•"/>
            </a:pPr>
            <a:r>
              <a:rPr lang="en-US" dirty="0">
                <a:solidFill>
                  <a:schemeClr val="accent6">
                    <a:lumMod val="50000"/>
                  </a:schemeClr>
                </a:solidFill>
              </a:rPr>
              <a:t>Caching (on top of some persistent storage layer)</a:t>
            </a:r>
          </a:p>
          <a:p>
            <a:pPr marL="628650" lvl="1" indent="-285750">
              <a:buFont typeface="Arial" panose="020B0604020202020204" pitchFamily="34" charset="0"/>
              <a:buChar char="•"/>
            </a:pPr>
            <a:r>
              <a:rPr lang="en-US" dirty="0">
                <a:solidFill>
                  <a:schemeClr val="accent6">
                    <a:lumMod val="50000"/>
                  </a:schemeClr>
                </a:solidFill>
              </a:rPr>
              <a:t>Message Queue's</a:t>
            </a:r>
          </a:p>
          <a:p>
            <a:pPr marL="628650" lvl="1" indent="-285750">
              <a:buFont typeface="Arial" panose="020B0604020202020204" pitchFamily="34" charset="0"/>
              <a:buChar char="•"/>
            </a:pPr>
            <a:r>
              <a:rPr lang="en-US" dirty="0">
                <a:solidFill>
                  <a:schemeClr val="accent6">
                    <a:lumMod val="50000"/>
                  </a:schemeClr>
                </a:solidFill>
              </a:rPr>
              <a:t>Gaming Leaderboard</a:t>
            </a:r>
          </a:p>
        </p:txBody>
      </p:sp>
    </p:spTree>
    <p:extLst>
      <p:ext uri="{BB962C8B-B14F-4D97-AF65-F5344CB8AC3E}">
        <p14:creationId xmlns:p14="http://schemas.microsoft.com/office/powerpoint/2010/main" val="145097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ide column database diagram">
            <a:extLst>
              <a:ext uri="{FF2B5EF4-FFF2-40B4-BE49-F238E27FC236}">
                <a16:creationId xmlns:a16="http://schemas.microsoft.com/office/drawing/2014/main" id="{4FEBB6ED-3424-7DD4-53FD-DA69B552F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56" b="11212"/>
          <a:stretch/>
        </p:blipFill>
        <p:spPr bwMode="auto">
          <a:xfrm>
            <a:off x="-107244" y="-13855"/>
            <a:ext cx="6272213" cy="4281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D022C4-ED99-E1C1-F96C-28780666AC34}"/>
              </a:ext>
            </a:extLst>
          </p:cNvPr>
          <p:cNvSpPr txBox="1"/>
          <p:nvPr/>
        </p:nvSpPr>
        <p:spPr>
          <a:xfrm>
            <a:off x="5544255" y="0"/>
            <a:ext cx="3505199" cy="4062651"/>
          </a:xfrm>
          <a:prstGeom prst="rect">
            <a:avLst/>
          </a:prstGeom>
          <a:noFill/>
        </p:spPr>
        <p:txBody>
          <a:bodyPr wrap="square" rtlCol="0">
            <a:spAutoFit/>
          </a:bodyPr>
          <a:lstStyle/>
          <a:p>
            <a:pPr marL="285750" indent="-285750">
              <a:buFont typeface="Arial" panose="020B0604020202020204" pitchFamily="34" charset="0"/>
              <a:buChar char="•"/>
            </a:pPr>
            <a:r>
              <a:rPr lang="en-US" sz="1100" dirty="0"/>
              <a:t>Like a key/value database, but with a second dimension</a:t>
            </a:r>
          </a:p>
          <a:p>
            <a:pPr marL="285750" indent="-285750">
              <a:buFont typeface="Arial" panose="020B0604020202020204" pitchFamily="34" charset="0"/>
              <a:buChar char="•"/>
            </a:pPr>
            <a:r>
              <a:rPr lang="en-US" sz="1100" dirty="0"/>
              <a:t>Structure</a:t>
            </a:r>
          </a:p>
          <a:p>
            <a:pPr marL="628650" lvl="1" indent="-285750">
              <a:buFont typeface="Arial" panose="020B0604020202020204" pitchFamily="34" charset="0"/>
              <a:buChar char="•"/>
            </a:pPr>
            <a:r>
              <a:rPr lang="en-US" sz="1100" dirty="0"/>
              <a:t>Outer layer – </a:t>
            </a:r>
            <a:r>
              <a:rPr lang="en-US" sz="1100" dirty="0" err="1"/>
              <a:t>Keyspace</a:t>
            </a:r>
            <a:r>
              <a:rPr lang="en-US" sz="1100" dirty="0"/>
              <a:t> that contains one or more column families</a:t>
            </a:r>
          </a:p>
          <a:p>
            <a:pPr marL="628650" lvl="1" indent="-285750">
              <a:buFont typeface="Arial" panose="020B0604020202020204" pitchFamily="34" charset="0"/>
              <a:buChar char="•"/>
            </a:pPr>
            <a:r>
              <a:rPr lang="en-US" sz="1100" dirty="0"/>
              <a:t>Each column family contains a set of orders rows</a:t>
            </a:r>
          </a:p>
          <a:p>
            <a:pPr marL="628650" lvl="1" indent="-285750">
              <a:buFont typeface="Arial" panose="020B0604020202020204" pitchFamily="34" charset="0"/>
              <a:buChar char="•"/>
            </a:pPr>
            <a:r>
              <a:rPr lang="en-US" sz="1100" dirty="0"/>
              <a:t>Using partition keys, we can group related data together</a:t>
            </a:r>
          </a:p>
          <a:p>
            <a:pPr marL="628650" lvl="1" indent="-285750">
              <a:buFont typeface="Arial" panose="020B0604020202020204" pitchFamily="34" charset="0"/>
              <a:buChar char="•"/>
            </a:pPr>
            <a:r>
              <a:rPr lang="en-US" sz="1100" dirty="0"/>
              <a:t>Beyond partition key, and cluster (ordering) keys, the number of other columns can vary per row</a:t>
            </a:r>
          </a:p>
          <a:p>
            <a:pPr marL="285750" indent="-285750">
              <a:buFont typeface="Arial" panose="020B0604020202020204" pitchFamily="34" charset="0"/>
              <a:buChar char="•"/>
            </a:pPr>
            <a:r>
              <a:rPr lang="en-US" sz="1100" dirty="0"/>
              <a:t>Unlike Relational Database, it doesn’t have a schema</a:t>
            </a:r>
          </a:p>
          <a:p>
            <a:pPr marL="628650" lvl="1" indent="-285750">
              <a:buFont typeface="Arial" panose="020B0604020202020204" pitchFamily="34" charset="0"/>
              <a:buChar char="•"/>
            </a:pPr>
            <a:r>
              <a:rPr lang="en-US" sz="1100" dirty="0"/>
              <a:t>therefore, you can’t do things like joins</a:t>
            </a:r>
          </a:p>
          <a:p>
            <a:pPr marL="285750" indent="-285750">
              <a:buFont typeface="Arial" panose="020B0604020202020204" pitchFamily="34" charset="0"/>
              <a:buChar char="•"/>
            </a:pPr>
            <a:r>
              <a:rPr lang="en-US" sz="1100" dirty="0"/>
              <a:t>Decentralized</a:t>
            </a:r>
          </a:p>
          <a:p>
            <a:pPr marL="628650" lvl="1" indent="-285750">
              <a:buFont typeface="Arial" panose="020B0604020202020204" pitchFamily="34" charset="0"/>
              <a:buChar char="•"/>
            </a:pPr>
            <a:r>
              <a:rPr lang="en-US" sz="1100" dirty="0"/>
              <a:t>Easy to scale up across multiple nodes</a:t>
            </a:r>
          </a:p>
          <a:p>
            <a:pPr marL="285750" indent="-285750">
              <a:buFont typeface="Arial" panose="020B0604020202020204" pitchFamily="34" charset="0"/>
              <a:buChar char="•"/>
            </a:pPr>
            <a:r>
              <a:rPr lang="en-US" sz="1100" dirty="0"/>
              <a:t>Best for High-Write and Low-Read applications:</a:t>
            </a:r>
          </a:p>
          <a:p>
            <a:pPr marL="628650" lvl="1" indent="-285750">
              <a:buFont typeface="Arial" panose="020B0604020202020204" pitchFamily="34" charset="0"/>
              <a:buChar char="•"/>
            </a:pPr>
            <a:r>
              <a:rPr lang="en-US" sz="1100" dirty="0"/>
              <a:t>Time-Series</a:t>
            </a:r>
          </a:p>
          <a:p>
            <a:pPr marL="628650" lvl="1" indent="-285750">
              <a:buFont typeface="Arial" panose="020B0604020202020204" pitchFamily="34" charset="0"/>
              <a:buChar char="•"/>
            </a:pPr>
            <a:r>
              <a:rPr lang="en-US" sz="1100" dirty="0"/>
              <a:t>Logs/Historical Records</a:t>
            </a:r>
          </a:p>
          <a:p>
            <a:pPr marL="628650" lvl="1" indent="-285750">
              <a:buFont typeface="Arial" panose="020B0604020202020204" pitchFamily="34" charset="0"/>
              <a:buChar char="•"/>
            </a:pPr>
            <a:r>
              <a:rPr lang="en-US" sz="1100" dirty="0"/>
              <a:t>Rarely used as a general app database</a:t>
            </a:r>
          </a:p>
          <a:p>
            <a:endParaRPr lang="en-US" dirty="0"/>
          </a:p>
          <a:p>
            <a:endParaRPr lang="en-US" dirty="0"/>
          </a:p>
        </p:txBody>
      </p:sp>
      <p:pic>
        <p:nvPicPr>
          <p:cNvPr id="5" name="Picture 4">
            <a:extLst>
              <a:ext uri="{FF2B5EF4-FFF2-40B4-BE49-F238E27FC236}">
                <a16:creationId xmlns:a16="http://schemas.microsoft.com/office/drawing/2014/main" id="{5EFA9354-5707-6335-5AD4-7E59A69403BB}"/>
              </a:ext>
            </a:extLst>
          </p:cNvPr>
          <p:cNvPicPr>
            <a:picLocks noChangeAspect="1"/>
          </p:cNvPicPr>
          <p:nvPr/>
        </p:nvPicPr>
        <p:blipFill>
          <a:blip r:embed="rId4"/>
          <a:stretch>
            <a:fillRect/>
          </a:stretch>
        </p:blipFill>
        <p:spPr>
          <a:xfrm>
            <a:off x="6296377" y="3634702"/>
            <a:ext cx="2159000" cy="1074302"/>
          </a:xfrm>
          <a:prstGeom prst="rect">
            <a:avLst/>
          </a:prstGeom>
        </p:spPr>
      </p:pic>
    </p:spTree>
    <p:extLst>
      <p:ext uri="{BB962C8B-B14F-4D97-AF65-F5344CB8AC3E}">
        <p14:creationId xmlns:p14="http://schemas.microsoft.com/office/powerpoint/2010/main" val="359419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cument database diagram">
            <a:extLst>
              <a:ext uri="{FF2B5EF4-FFF2-40B4-BE49-F238E27FC236}">
                <a16:creationId xmlns:a16="http://schemas.microsoft.com/office/drawing/2014/main" id="{C5BBDCB2-C8A6-09AC-4BA4-40B79CE18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60" b="9394"/>
          <a:stretch/>
        </p:blipFill>
        <p:spPr bwMode="auto">
          <a:xfrm>
            <a:off x="-395287" y="0"/>
            <a:ext cx="4624387" cy="4353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E29113-8FC1-5E63-5797-D1F113909A59}"/>
              </a:ext>
            </a:extLst>
          </p:cNvPr>
          <p:cNvSpPr txBox="1"/>
          <p:nvPr/>
        </p:nvSpPr>
        <p:spPr>
          <a:xfrm>
            <a:off x="4013199" y="50800"/>
            <a:ext cx="497840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Good for general application database</a:t>
            </a:r>
          </a:p>
          <a:p>
            <a:pPr marL="285750" indent="-285750">
              <a:buFont typeface="Arial" panose="020B0604020202020204" pitchFamily="34" charset="0"/>
              <a:buChar char="•"/>
            </a:pPr>
            <a:r>
              <a:rPr lang="en-US" dirty="0"/>
              <a:t>Database consists of documents</a:t>
            </a:r>
          </a:p>
          <a:p>
            <a:pPr marL="285750" indent="-285750">
              <a:buFont typeface="Arial" panose="020B0604020202020204" pitchFamily="34" charset="0"/>
              <a:buChar char="•"/>
            </a:pPr>
            <a:r>
              <a:rPr lang="en-US" dirty="0"/>
              <a:t>Documents contain key/value pairs in the form of JSON (actually BSON for less space)</a:t>
            </a:r>
          </a:p>
          <a:p>
            <a:pPr marL="285750" indent="-285750">
              <a:buFont typeface="Arial" panose="020B0604020202020204" pitchFamily="34" charset="0"/>
              <a:buChar char="•"/>
            </a:pPr>
            <a:r>
              <a:rPr lang="en-US" dirty="0"/>
              <a:t>Documents are grouped together into collections</a:t>
            </a:r>
          </a:p>
          <a:p>
            <a:pPr marL="285750" indent="-285750">
              <a:buFont typeface="Arial" panose="020B0604020202020204" pitchFamily="34" charset="0"/>
              <a:buChar char="•"/>
            </a:pPr>
            <a:r>
              <a:rPr lang="en-US" dirty="0"/>
              <a:t>Fields in documents can be indexed</a:t>
            </a:r>
          </a:p>
          <a:p>
            <a:pPr marL="285750" indent="-285750">
              <a:buFont typeface="Arial" panose="020B0604020202020204" pitchFamily="34" charset="0"/>
              <a:buChar char="•"/>
            </a:pPr>
            <a:r>
              <a:rPr lang="en-US" dirty="0"/>
              <a:t>Collections can be organized into a logical hierarchy</a:t>
            </a:r>
          </a:p>
          <a:p>
            <a:pPr marL="285750" indent="-285750">
              <a:buFont typeface="Arial" panose="020B0604020202020204" pitchFamily="34" charset="0"/>
              <a:buChar char="•"/>
            </a:pPr>
            <a:r>
              <a:rPr lang="en-US" dirty="0"/>
              <a:t>Characteristics:</a:t>
            </a:r>
          </a:p>
          <a:p>
            <a:pPr marL="628650" lvl="1" indent="-285750">
              <a:buFont typeface="Arial" panose="020B0604020202020204" pitchFamily="34" charset="0"/>
              <a:buChar char="•"/>
            </a:pPr>
            <a:r>
              <a:rPr lang="en-US" dirty="0"/>
              <a:t>Schema-less</a:t>
            </a:r>
          </a:p>
          <a:p>
            <a:pPr marL="628650" lvl="1" indent="-285750">
              <a:buFont typeface="Arial" panose="020B0604020202020204" pitchFamily="34" charset="0"/>
              <a:buChar char="•"/>
            </a:pPr>
            <a:r>
              <a:rPr lang="en-US" dirty="0"/>
              <a:t>Relational like queries</a:t>
            </a:r>
          </a:p>
          <a:p>
            <a:pPr marL="628650" lvl="1" indent="-285750">
              <a:buFont typeface="Arial" panose="020B0604020202020204" pitchFamily="34" charset="0"/>
              <a:buChar char="•"/>
            </a:pPr>
            <a:r>
              <a:rPr lang="en-US" dirty="0"/>
              <a:t>Some (i.e. MongoDB) ACID </a:t>
            </a:r>
            <a:r>
              <a:rPr lang="en-US" dirty="0" err="1"/>
              <a:t>complient</a:t>
            </a:r>
            <a:endParaRPr lang="en-US" dirty="0"/>
          </a:p>
          <a:p>
            <a:pPr marL="285750" indent="-285750">
              <a:buFont typeface="Arial" panose="020B0604020202020204" pitchFamily="34" charset="0"/>
              <a:buChar char="•"/>
            </a:pPr>
            <a:r>
              <a:rPr lang="en-US" dirty="0"/>
              <a:t>Best for:</a:t>
            </a:r>
          </a:p>
          <a:p>
            <a:pPr marL="628650" lvl="1" indent="-285750">
              <a:buFont typeface="Arial" panose="020B0604020202020204" pitchFamily="34" charset="0"/>
              <a:buChar char="•"/>
            </a:pPr>
            <a:r>
              <a:rPr lang="en-US" dirty="0"/>
              <a:t>Most phone/web applications</a:t>
            </a:r>
          </a:p>
          <a:p>
            <a:pPr marL="628650" lvl="1" indent="-285750">
              <a:buFont typeface="Arial" panose="020B0604020202020204" pitchFamily="34" charset="0"/>
              <a:buChar char="•"/>
            </a:pPr>
            <a:r>
              <a:rPr lang="en-US" dirty="0"/>
              <a:t>Games</a:t>
            </a:r>
          </a:p>
          <a:p>
            <a:pPr marL="628650" lvl="1" indent="-285750">
              <a:buFont typeface="Arial" panose="020B0604020202020204" pitchFamily="34" charset="0"/>
              <a:buChar char="•"/>
            </a:pPr>
            <a:r>
              <a:rPr lang="en-US" dirty="0"/>
              <a:t>IoT</a:t>
            </a:r>
          </a:p>
          <a:p>
            <a:pPr marL="628650" lvl="1" indent="-285750">
              <a:buFont typeface="Arial" panose="020B0604020202020204" pitchFamily="34" charset="0"/>
              <a:buChar char="•"/>
            </a:pPr>
            <a:r>
              <a:rPr lang="en-US" dirty="0"/>
              <a:t>Content Management</a:t>
            </a:r>
          </a:p>
        </p:txBody>
      </p:sp>
      <p:pic>
        <p:nvPicPr>
          <p:cNvPr id="7" name="Picture 6">
            <a:extLst>
              <a:ext uri="{FF2B5EF4-FFF2-40B4-BE49-F238E27FC236}">
                <a16:creationId xmlns:a16="http://schemas.microsoft.com/office/drawing/2014/main" id="{88FD2E90-A1E9-B05A-E527-5157C0C103E1}"/>
              </a:ext>
            </a:extLst>
          </p:cNvPr>
          <p:cNvPicPr>
            <a:picLocks noChangeAspect="1"/>
          </p:cNvPicPr>
          <p:nvPr/>
        </p:nvPicPr>
        <p:blipFill>
          <a:blip r:embed="rId3"/>
          <a:stretch>
            <a:fillRect/>
          </a:stretch>
        </p:blipFill>
        <p:spPr>
          <a:xfrm>
            <a:off x="7010399" y="2633565"/>
            <a:ext cx="2133601" cy="1982772"/>
          </a:xfrm>
          <a:prstGeom prst="rect">
            <a:avLst/>
          </a:prstGeom>
        </p:spPr>
      </p:pic>
    </p:spTree>
    <p:extLst>
      <p:ext uri="{BB962C8B-B14F-4D97-AF65-F5344CB8AC3E}">
        <p14:creationId xmlns:p14="http://schemas.microsoft.com/office/powerpoint/2010/main" val="2239639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70E8AB1-BCBA-BCFF-3663-E19D331E22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47" b="9899"/>
          <a:stretch/>
        </p:blipFill>
        <p:spPr bwMode="auto">
          <a:xfrm>
            <a:off x="-424856" y="0"/>
            <a:ext cx="4624387" cy="4395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73B5EB-4BFB-A502-82FB-0FDB1FA42A1D}"/>
              </a:ext>
            </a:extLst>
          </p:cNvPr>
          <p:cNvSpPr txBox="1"/>
          <p:nvPr/>
        </p:nvSpPr>
        <p:spPr>
          <a:xfrm>
            <a:off x="4572000" y="660400"/>
            <a:ext cx="3618089" cy="2169825"/>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older database forms; and still one of the most popular.</a:t>
            </a:r>
          </a:p>
          <a:p>
            <a:pPr marL="285750" indent="-285750">
              <a:buFont typeface="Arial" panose="020B0604020202020204" pitchFamily="34" charset="0"/>
              <a:buChar char="•"/>
            </a:pPr>
            <a:r>
              <a:rPr lang="en-US" dirty="0"/>
              <a:t>Slow to write</a:t>
            </a:r>
          </a:p>
          <a:p>
            <a:pPr marL="285750" indent="-285750">
              <a:buFont typeface="Arial" panose="020B0604020202020204" pitchFamily="34" charset="0"/>
              <a:buChar char="•"/>
            </a:pPr>
            <a:r>
              <a:rPr lang="en-US" dirty="0"/>
              <a:t>Reasonable fast reads </a:t>
            </a:r>
          </a:p>
          <a:p>
            <a:pPr marL="285750" indent="-285750">
              <a:buFont typeface="Arial" panose="020B0604020202020204" pitchFamily="34" charset="0"/>
              <a:buChar char="•"/>
            </a:pPr>
            <a:r>
              <a:rPr lang="en-US" dirty="0"/>
              <a:t>Doesn’t scale as well as other systems</a:t>
            </a:r>
          </a:p>
          <a:p>
            <a:pPr marL="285750" indent="-285750">
              <a:buFont typeface="Arial" panose="020B0604020202020204" pitchFamily="34" charset="0"/>
              <a:buChar char="•"/>
            </a:pPr>
            <a:r>
              <a:rPr lang="en-US" dirty="0"/>
              <a:t>Strong ACID compliance</a:t>
            </a:r>
          </a:p>
          <a:p>
            <a:pPr marL="285750" indent="-285750">
              <a:buFont typeface="Arial" panose="020B0604020202020204" pitchFamily="34" charset="0"/>
              <a:buChar char="•"/>
            </a:pPr>
            <a:r>
              <a:rPr lang="en-US" dirty="0"/>
              <a:t>Good for analytics (rich query structure and features)</a:t>
            </a:r>
          </a:p>
          <a:p>
            <a:pPr marL="285750" indent="-285750">
              <a:buFont typeface="Arial" panose="020B0604020202020204" pitchFamily="34" charset="0"/>
              <a:buChar char="•"/>
            </a:pPr>
            <a:r>
              <a:rPr lang="en-US" dirty="0"/>
              <a:t>Not ideal for unstructured data</a:t>
            </a:r>
          </a:p>
          <a:p>
            <a:endParaRPr lang="en-US" dirty="0"/>
          </a:p>
        </p:txBody>
      </p:sp>
      <p:pic>
        <p:nvPicPr>
          <p:cNvPr id="5" name="Picture 4">
            <a:extLst>
              <a:ext uri="{FF2B5EF4-FFF2-40B4-BE49-F238E27FC236}">
                <a16:creationId xmlns:a16="http://schemas.microsoft.com/office/drawing/2014/main" id="{8F2B2FB0-111A-E2CA-389C-B08D384299A7}"/>
              </a:ext>
            </a:extLst>
          </p:cNvPr>
          <p:cNvPicPr>
            <a:picLocks noChangeAspect="1"/>
          </p:cNvPicPr>
          <p:nvPr/>
        </p:nvPicPr>
        <p:blipFill>
          <a:blip r:embed="rId3"/>
          <a:stretch>
            <a:fillRect/>
          </a:stretch>
        </p:blipFill>
        <p:spPr>
          <a:xfrm>
            <a:off x="4438021" y="3379393"/>
            <a:ext cx="4006068" cy="516684"/>
          </a:xfrm>
          <a:prstGeom prst="rect">
            <a:avLst/>
          </a:prstGeom>
        </p:spPr>
      </p:pic>
    </p:spTree>
    <p:extLst>
      <p:ext uri="{BB962C8B-B14F-4D97-AF65-F5344CB8AC3E}">
        <p14:creationId xmlns:p14="http://schemas.microsoft.com/office/powerpoint/2010/main" val="526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3C8AA16C-90F6-C5D8-1F35-C472DE062C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54" b="11009"/>
          <a:stretch/>
        </p:blipFill>
        <p:spPr bwMode="auto">
          <a:xfrm>
            <a:off x="36169" y="86865"/>
            <a:ext cx="4624387" cy="4301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77BAF9-0EF7-488B-780B-A9486CC82F22}"/>
              </a:ext>
            </a:extLst>
          </p:cNvPr>
          <p:cNvSpPr txBox="1"/>
          <p:nvPr/>
        </p:nvSpPr>
        <p:spPr>
          <a:xfrm>
            <a:off x="4660556" y="42185"/>
            <a:ext cx="3813491" cy="3000821"/>
          </a:xfrm>
          <a:prstGeom prst="rect">
            <a:avLst/>
          </a:prstGeom>
          <a:noFill/>
        </p:spPr>
        <p:txBody>
          <a:bodyPr wrap="square" rtlCol="0">
            <a:spAutoFit/>
          </a:bodyPr>
          <a:lstStyle/>
          <a:p>
            <a:pPr marL="285750" indent="-285750">
              <a:buFont typeface="Arial" panose="020B0604020202020204" pitchFamily="34" charset="0"/>
              <a:buChar char="•"/>
            </a:pPr>
            <a:r>
              <a:rPr lang="en-US" dirty="0"/>
              <a:t>Data is represented as nodes, and relationships between them as edges.</a:t>
            </a:r>
          </a:p>
          <a:p>
            <a:pPr marL="285750" indent="-285750">
              <a:buFont typeface="Arial" panose="020B0604020202020204" pitchFamily="34" charset="0"/>
              <a:buChar char="•"/>
            </a:pPr>
            <a:r>
              <a:rPr lang="en-US" dirty="0"/>
              <a:t>Simpler structure and queries for relational data.</a:t>
            </a:r>
          </a:p>
          <a:p>
            <a:pPr marL="285750" indent="-285750">
              <a:buFont typeface="Arial" panose="020B0604020202020204" pitchFamily="34" charset="0"/>
              <a:buChar char="•"/>
            </a:pPr>
            <a:r>
              <a:rPr lang="en-US" dirty="0"/>
              <a:t>Scales better than RDBMs for very large datasets</a:t>
            </a:r>
          </a:p>
          <a:p>
            <a:pPr marL="285750" indent="-285750">
              <a:buFont typeface="Arial" panose="020B0604020202020204" pitchFamily="34" charset="0"/>
              <a:buChar char="•"/>
            </a:pPr>
            <a:r>
              <a:rPr lang="en-US" dirty="0"/>
              <a:t>Great alternative to SQL/NoSQL – especially when running a lot of joins on very large datasets</a:t>
            </a:r>
          </a:p>
          <a:p>
            <a:pPr marL="285750" indent="-285750">
              <a:buFont typeface="Arial" panose="020B0604020202020204" pitchFamily="34" charset="0"/>
              <a:buChar char="•"/>
            </a:pPr>
            <a:r>
              <a:rPr lang="en-US" dirty="0"/>
              <a:t>Best for:</a:t>
            </a:r>
          </a:p>
          <a:p>
            <a:pPr marL="628650" lvl="1" indent="-285750">
              <a:buFont typeface="Arial" panose="020B0604020202020204" pitchFamily="34" charset="0"/>
              <a:buChar char="•"/>
            </a:pPr>
            <a:r>
              <a:rPr lang="en-US" dirty="0"/>
              <a:t>Graphs</a:t>
            </a:r>
          </a:p>
          <a:p>
            <a:pPr marL="628650" lvl="1" indent="-285750">
              <a:buFont typeface="Arial" panose="020B0604020202020204" pitchFamily="34" charset="0"/>
              <a:buChar char="•"/>
            </a:pPr>
            <a:r>
              <a:rPr lang="en-US" dirty="0"/>
              <a:t>Social Networks</a:t>
            </a:r>
          </a:p>
          <a:p>
            <a:pPr marL="628650" lvl="1" indent="-285750">
              <a:buFont typeface="Arial" panose="020B0604020202020204" pitchFamily="34" charset="0"/>
              <a:buChar char="•"/>
            </a:pPr>
            <a:r>
              <a:rPr lang="en-US" dirty="0"/>
              <a:t>Recommendation Engines</a:t>
            </a:r>
          </a:p>
          <a:p>
            <a:endParaRPr lang="en-US" dirty="0"/>
          </a:p>
        </p:txBody>
      </p:sp>
      <p:pic>
        <p:nvPicPr>
          <p:cNvPr id="6" name="Picture 5">
            <a:extLst>
              <a:ext uri="{FF2B5EF4-FFF2-40B4-BE49-F238E27FC236}">
                <a16:creationId xmlns:a16="http://schemas.microsoft.com/office/drawing/2014/main" id="{16C5A63E-4F54-5425-C264-8E2F7AEFCEF9}"/>
              </a:ext>
            </a:extLst>
          </p:cNvPr>
          <p:cNvPicPr>
            <a:picLocks noChangeAspect="1"/>
          </p:cNvPicPr>
          <p:nvPr/>
        </p:nvPicPr>
        <p:blipFill>
          <a:blip r:embed="rId3"/>
          <a:stretch>
            <a:fillRect/>
          </a:stretch>
        </p:blipFill>
        <p:spPr>
          <a:xfrm>
            <a:off x="3702595" y="3880293"/>
            <a:ext cx="2150558" cy="710051"/>
          </a:xfrm>
          <a:prstGeom prst="rect">
            <a:avLst/>
          </a:prstGeom>
        </p:spPr>
      </p:pic>
      <p:pic>
        <p:nvPicPr>
          <p:cNvPr id="7" name="Picture 6">
            <a:extLst>
              <a:ext uri="{FF2B5EF4-FFF2-40B4-BE49-F238E27FC236}">
                <a16:creationId xmlns:a16="http://schemas.microsoft.com/office/drawing/2014/main" id="{2BFEB6BF-4BBB-775C-C5C6-88043929E4E4}"/>
              </a:ext>
            </a:extLst>
          </p:cNvPr>
          <p:cNvPicPr>
            <a:picLocks noChangeAspect="1"/>
          </p:cNvPicPr>
          <p:nvPr/>
        </p:nvPicPr>
        <p:blipFill>
          <a:blip r:embed="rId4"/>
          <a:stretch>
            <a:fillRect/>
          </a:stretch>
        </p:blipFill>
        <p:spPr>
          <a:xfrm>
            <a:off x="3766813" y="2788985"/>
            <a:ext cx="1943100" cy="971550"/>
          </a:xfrm>
          <a:prstGeom prst="rect">
            <a:avLst/>
          </a:prstGeom>
        </p:spPr>
      </p:pic>
      <p:sp>
        <p:nvSpPr>
          <p:cNvPr id="8" name="TextBox 7">
            <a:extLst>
              <a:ext uri="{FF2B5EF4-FFF2-40B4-BE49-F238E27FC236}">
                <a16:creationId xmlns:a16="http://schemas.microsoft.com/office/drawing/2014/main" id="{D8CD458B-08B2-3843-F8BE-3B90A5B925F8}"/>
              </a:ext>
            </a:extLst>
          </p:cNvPr>
          <p:cNvSpPr txBox="1"/>
          <p:nvPr/>
        </p:nvSpPr>
        <p:spPr>
          <a:xfrm>
            <a:off x="7504841" y="3143955"/>
            <a:ext cx="1172116" cy="261610"/>
          </a:xfrm>
          <a:prstGeom prst="rect">
            <a:avLst/>
          </a:prstGeom>
          <a:noFill/>
        </p:spPr>
        <p:txBody>
          <a:bodyPr wrap="none" rtlCol="0">
            <a:spAutoFit/>
          </a:bodyPr>
          <a:lstStyle/>
          <a:p>
            <a:r>
              <a:rPr lang="en-US" sz="1100" dirty="0"/>
              <a:t>M2M in RDBMs</a:t>
            </a:r>
          </a:p>
        </p:txBody>
      </p:sp>
      <p:sp>
        <p:nvSpPr>
          <p:cNvPr id="9" name="TextBox 8">
            <a:extLst>
              <a:ext uri="{FF2B5EF4-FFF2-40B4-BE49-F238E27FC236}">
                <a16:creationId xmlns:a16="http://schemas.microsoft.com/office/drawing/2014/main" id="{03918092-E898-3CD5-8B44-3F5504E0A372}"/>
              </a:ext>
            </a:extLst>
          </p:cNvPr>
          <p:cNvSpPr txBox="1"/>
          <p:nvPr/>
        </p:nvSpPr>
        <p:spPr>
          <a:xfrm>
            <a:off x="7796253" y="4104513"/>
            <a:ext cx="1311578" cy="261610"/>
          </a:xfrm>
          <a:prstGeom prst="rect">
            <a:avLst/>
          </a:prstGeom>
          <a:noFill/>
        </p:spPr>
        <p:txBody>
          <a:bodyPr wrap="none" rtlCol="0">
            <a:spAutoFit/>
          </a:bodyPr>
          <a:lstStyle/>
          <a:p>
            <a:r>
              <a:rPr lang="en-US" sz="1100" dirty="0"/>
              <a:t>M2M in Graph DB</a:t>
            </a:r>
          </a:p>
        </p:txBody>
      </p:sp>
      <p:pic>
        <p:nvPicPr>
          <p:cNvPr id="10" name="Picture 9">
            <a:extLst>
              <a:ext uri="{FF2B5EF4-FFF2-40B4-BE49-F238E27FC236}">
                <a16:creationId xmlns:a16="http://schemas.microsoft.com/office/drawing/2014/main" id="{CC729E0F-26FA-A857-E6B7-E9D651A5335E}"/>
              </a:ext>
            </a:extLst>
          </p:cNvPr>
          <p:cNvPicPr>
            <a:picLocks noChangeAspect="1"/>
          </p:cNvPicPr>
          <p:nvPr/>
        </p:nvPicPr>
        <p:blipFill>
          <a:blip r:embed="rId5"/>
          <a:stretch>
            <a:fillRect/>
          </a:stretch>
        </p:blipFill>
        <p:spPr>
          <a:xfrm>
            <a:off x="5853153" y="4062027"/>
            <a:ext cx="1943100" cy="434461"/>
          </a:xfrm>
          <a:prstGeom prst="rect">
            <a:avLst/>
          </a:prstGeom>
        </p:spPr>
      </p:pic>
      <p:pic>
        <p:nvPicPr>
          <p:cNvPr id="11" name="Picture 10">
            <a:extLst>
              <a:ext uri="{FF2B5EF4-FFF2-40B4-BE49-F238E27FC236}">
                <a16:creationId xmlns:a16="http://schemas.microsoft.com/office/drawing/2014/main" id="{B174587B-5382-08FE-1060-157D2A7C53C6}"/>
              </a:ext>
            </a:extLst>
          </p:cNvPr>
          <p:cNvPicPr>
            <a:picLocks noChangeAspect="1"/>
          </p:cNvPicPr>
          <p:nvPr/>
        </p:nvPicPr>
        <p:blipFill>
          <a:blip r:embed="rId6"/>
          <a:stretch>
            <a:fillRect/>
          </a:stretch>
        </p:blipFill>
        <p:spPr>
          <a:xfrm>
            <a:off x="5853153" y="2995955"/>
            <a:ext cx="1651688" cy="557610"/>
          </a:xfrm>
          <a:prstGeom prst="rect">
            <a:avLst/>
          </a:prstGeom>
        </p:spPr>
      </p:pic>
    </p:spTree>
    <p:extLst>
      <p:ext uri="{BB962C8B-B14F-4D97-AF65-F5344CB8AC3E}">
        <p14:creationId xmlns:p14="http://schemas.microsoft.com/office/powerpoint/2010/main" val="3203396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A83622D-9EFE-77D4-0109-0068DCFFD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37" b="12525"/>
          <a:stretch/>
        </p:blipFill>
        <p:spPr bwMode="auto">
          <a:xfrm>
            <a:off x="-134231" y="0"/>
            <a:ext cx="4624387" cy="4307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F43723-F617-3EED-4E96-42085139DAFD}"/>
              </a:ext>
            </a:extLst>
          </p:cNvPr>
          <p:cNvSpPr txBox="1"/>
          <p:nvPr/>
        </p:nvSpPr>
        <p:spPr>
          <a:xfrm>
            <a:off x="4583289" y="536223"/>
            <a:ext cx="352777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Full text search engine</a:t>
            </a:r>
          </a:p>
          <a:p>
            <a:pPr marL="285750" indent="-285750">
              <a:buFont typeface="Arial" panose="020B0604020202020204" pitchFamily="34" charset="0"/>
              <a:buChar char="•"/>
            </a:pPr>
            <a:r>
              <a:rPr lang="en-US" dirty="0"/>
              <a:t>Analyzes all data in a document and creates an index of searchable terms</a:t>
            </a:r>
          </a:p>
          <a:p>
            <a:pPr marL="285750" indent="-285750">
              <a:buFont typeface="Arial" panose="020B0604020202020204" pitchFamily="34" charset="0"/>
              <a:buChar char="•"/>
            </a:pPr>
            <a:r>
              <a:rPr lang="en-US" dirty="0"/>
              <a:t>Best for:</a:t>
            </a:r>
          </a:p>
          <a:p>
            <a:pPr marL="628650" lvl="1" indent="-285750">
              <a:buFont typeface="Arial" panose="020B0604020202020204" pitchFamily="34" charset="0"/>
              <a:buChar char="•"/>
            </a:pPr>
            <a:r>
              <a:rPr lang="en-US" dirty="0"/>
              <a:t>Search Engines</a:t>
            </a:r>
          </a:p>
          <a:p>
            <a:pPr marL="628650" lvl="1" indent="-285750">
              <a:buFont typeface="Arial" panose="020B0604020202020204" pitchFamily="34" charset="0"/>
              <a:buChar char="•"/>
            </a:pPr>
            <a:r>
              <a:rPr lang="en-US" dirty="0"/>
              <a:t>Typeahead</a:t>
            </a:r>
          </a:p>
          <a:p>
            <a:endParaRPr lang="en-US" dirty="0"/>
          </a:p>
          <a:p>
            <a:endParaRPr lang="en-US" dirty="0"/>
          </a:p>
        </p:txBody>
      </p:sp>
      <p:pic>
        <p:nvPicPr>
          <p:cNvPr id="5" name="Picture 4">
            <a:extLst>
              <a:ext uri="{FF2B5EF4-FFF2-40B4-BE49-F238E27FC236}">
                <a16:creationId xmlns:a16="http://schemas.microsoft.com/office/drawing/2014/main" id="{86F84A42-482A-B20E-2ED7-AD166A5A02EC}"/>
              </a:ext>
            </a:extLst>
          </p:cNvPr>
          <p:cNvPicPr>
            <a:picLocks noChangeAspect="1"/>
          </p:cNvPicPr>
          <p:nvPr/>
        </p:nvPicPr>
        <p:blipFill>
          <a:blip r:embed="rId3"/>
          <a:stretch>
            <a:fillRect/>
          </a:stretch>
        </p:blipFill>
        <p:spPr>
          <a:xfrm>
            <a:off x="4363156" y="2624667"/>
            <a:ext cx="1770119" cy="1914878"/>
          </a:xfrm>
          <a:prstGeom prst="rect">
            <a:avLst/>
          </a:prstGeom>
        </p:spPr>
      </p:pic>
      <p:sp>
        <p:nvSpPr>
          <p:cNvPr id="6" name="TextBox 5">
            <a:extLst>
              <a:ext uri="{FF2B5EF4-FFF2-40B4-BE49-F238E27FC236}">
                <a16:creationId xmlns:a16="http://schemas.microsoft.com/office/drawing/2014/main" id="{37980C9F-4D9F-A355-9938-25511A481770}"/>
              </a:ext>
            </a:extLst>
          </p:cNvPr>
          <p:cNvSpPr txBox="1"/>
          <p:nvPr/>
        </p:nvSpPr>
        <p:spPr>
          <a:xfrm>
            <a:off x="6276622" y="2764925"/>
            <a:ext cx="1834444" cy="715581"/>
          </a:xfrm>
          <a:prstGeom prst="rect">
            <a:avLst/>
          </a:prstGeom>
          <a:noFill/>
        </p:spPr>
        <p:txBody>
          <a:bodyPr wrap="square" rtlCol="0">
            <a:spAutoFit/>
          </a:bodyPr>
          <a:lstStyle/>
          <a:p>
            <a:r>
              <a:rPr lang="en-US" dirty="0"/>
              <a:t>Think of it like an index at the end of a textbook.</a:t>
            </a:r>
          </a:p>
        </p:txBody>
      </p:sp>
    </p:spTree>
    <p:extLst>
      <p:ext uri="{BB962C8B-B14F-4D97-AF65-F5344CB8AC3E}">
        <p14:creationId xmlns:p14="http://schemas.microsoft.com/office/powerpoint/2010/main" val="35342813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4833</TotalTime>
  <Words>1546</Words>
  <Application>Microsoft Office PowerPoint</Application>
  <PresentationFormat>On-screen Show (16:9)</PresentationFormat>
  <Paragraphs>196</Paragraphs>
  <Slides>27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DM Sans</vt:lpstr>
      <vt:lpstr>Google Sans</vt:lpstr>
      <vt:lpstr>Noto Sans Zawgyi ExtBd</vt:lpstr>
      <vt:lpstr>Raleway</vt:lpstr>
      <vt:lpstr>Univers 65</vt:lpstr>
      <vt:lpstr>Wingdings</vt:lpstr>
      <vt:lpstr>Office Theme</vt:lpstr>
      <vt:lpstr>ISM 6562</vt:lpstr>
      <vt:lpstr>Agenda</vt:lpstr>
      <vt:lpstr>8 database paradigms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MongoDB</vt:lpstr>
      <vt:lpstr>What is MongoDB?</vt:lpstr>
      <vt:lpstr>Cassandra vs MongDB Search Popularity</vt:lpstr>
      <vt:lpstr>CAP Theorem</vt:lpstr>
      <vt:lpstr>ACID vs BASE</vt:lpstr>
      <vt:lpstr>Schema-Less</vt:lpstr>
      <vt:lpstr>Replication</vt:lpstr>
      <vt:lpstr>Replica-set</vt:lpstr>
      <vt:lpstr>Sharding</vt:lpstr>
      <vt:lpstr>MongoDB Features</vt:lpstr>
      <vt:lpstr>An example Sharded Cluster architecture in production…  </vt:lpstr>
      <vt:lpstr>Follow along with supplied notebooks</vt:lpstr>
      <vt:lpstr>This week</vt:lpstr>
      <vt:lpstr>This week</vt:lpstr>
      <vt:lpstr>MidTerm Next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Tim Smith</dc:creator>
  <cp:lastModifiedBy>Gopi Chand Yenikapalli</cp:lastModifiedBy>
  <cp:revision>215</cp:revision>
  <dcterms:created xsi:type="dcterms:W3CDTF">2019-11-06T18:18:56Z</dcterms:created>
  <dcterms:modified xsi:type="dcterms:W3CDTF">2023-10-03T17:01:49Z</dcterms:modified>
</cp:coreProperties>
</file>